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73"/>
  </p:notesMasterIdLst>
  <p:sldIdLst>
    <p:sldId id="328" r:id="rId3"/>
    <p:sldId id="329" r:id="rId4"/>
    <p:sldId id="322" r:id="rId5"/>
    <p:sldId id="323" r:id="rId6"/>
    <p:sldId id="324" r:id="rId7"/>
    <p:sldId id="325" r:id="rId8"/>
    <p:sldId id="326" r:id="rId9"/>
    <p:sldId id="327" r:id="rId10"/>
    <p:sldId id="330" r:id="rId11"/>
    <p:sldId id="287" r:id="rId12"/>
    <p:sldId id="288" r:id="rId13"/>
    <p:sldId id="289" r:id="rId14"/>
    <p:sldId id="290" r:id="rId15"/>
    <p:sldId id="291" r:id="rId16"/>
    <p:sldId id="298" r:id="rId17"/>
    <p:sldId id="299" r:id="rId18"/>
    <p:sldId id="300" r:id="rId19"/>
    <p:sldId id="301" r:id="rId20"/>
    <p:sldId id="302" r:id="rId21"/>
    <p:sldId id="303" r:id="rId22"/>
    <p:sldId id="292" r:id="rId23"/>
    <p:sldId id="304" r:id="rId24"/>
    <p:sldId id="305" r:id="rId25"/>
    <p:sldId id="306" r:id="rId26"/>
    <p:sldId id="307" r:id="rId27"/>
    <p:sldId id="297" r:id="rId28"/>
    <p:sldId id="308" r:id="rId29"/>
    <p:sldId id="309" r:id="rId30"/>
    <p:sldId id="310" r:id="rId31"/>
    <p:sldId id="312" r:id="rId32"/>
    <p:sldId id="313" r:id="rId33"/>
    <p:sldId id="314" r:id="rId34"/>
    <p:sldId id="315" r:id="rId35"/>
    <p:sldId id="316" r:id="rId36"/>
    <p:sldId id="317" r:id="rId37"/>
    <p:sldId id="318" r:id="rId38"/>
    <p:sldId id="319" r:id="rId39"/>
    <p:sldId id="320" r:id="rId40"/>
    <p:sldId id="321" r:id="rId41"/>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 id="277" r:id="rId63"/>
    <p:sldId id="278" r:id="rId64"/>
    <p:sldId id="279" r:id="rId65"/>
    <p:sldId id="280" r:id="rId66"/>
    <p:sldId id="281" r:id="rId67"/>
    <p:sldId id="282" r:id="rId68"/>
    <p:sldId id="283" r:id="rId69"/>
    <p:sldId id="284" r:id="rId70"/>
    <p:sldId id="285" r:id="rId71"/>
    <p:sldId id="286" r:id="rId7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403"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375873a9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375873a9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154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375873a9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375873a9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3670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75873a9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75873a9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535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75873a9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75873a9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30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75873a9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75873a9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653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75873a9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75873a9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33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75873a9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75873a9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5543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375873a9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d375873a9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3270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375873a9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375873a9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416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375873a9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d375873a9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375873a9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375873a9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620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375873a9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375873a9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148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375873a9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375873a9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4142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375873a9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375873a9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5370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375873a9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375873a9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8236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375873a9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375873a9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5980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75873a9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75873a9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894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75873a9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75873a9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2012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75873a9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75873a9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0464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75873a9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75873a9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626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375873a9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375873a9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375873a9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375873a9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513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5a8838861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5a883886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5a883886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25a883886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25a8838861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25a883886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25a8838861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25a883886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25a883886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25a88388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1f638c59ab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f638c59a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1f638c59ab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1f638c59a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1f4c8981da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1f4c8981d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375873a9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375873a9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1718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1f4c8981da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1f4c8981d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Since </a:t>
            </a:r>
            <a:r>
              <a:rPr lang="en" b="1"/>
              <a:t>specularity</a:t>
            </a:r>
            <a:r>
              <a:rPr lang="en"/>
              <a:t> is typically sparsely observed, during training we add an L2 regularization loss to the magnitude of c_specular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f4c8981d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f4c8981d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Motion consistency:  </a:t>
            </a:r>
            <a:endParaRPr/>
          </a:p>
          <a:p>
            <a:pPr marL="0" lvl="0" indent="0" algn="l" rtl="0">
              <a:spcBef>
                <a:spcPts val="0"/>
              </a:spcBef>
              <a:spcAft>
                <a:spcPts val="0"/>
              </a:spcAft>
              <a:buNone/>
            </a:pPr>
            <a:r>
              <a:rPr lang="en"/>
              <a:t>To implement this, we cast N query points along a camera ray r, and select the first K query points q k such that transmittance of the remaining camera points is greater than 0.99. We then penalize the L 2 magnitude of each queried point via L Flow = ∥F θ (q k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1f4c8981da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1f4c8981d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1f4c8981da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1f4c8981d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1f4c8981da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1f4c8981da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1f4c8981da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1f4c8981d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1f4c8981da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1f4c8981d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f4c8981da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1f4c8981d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1f4c8981da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1f4c8981d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25a88388e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25a88388e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375873a9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375873a9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8667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25a88388e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25a88388e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25a88388e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25a88388e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25b1dd94a1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25b1dd94a1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“Rigid” in this paper seems to refer “Static”</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25b1dd94a1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25b1dd94a1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Offsets Loss</a:t>
            </a:r>
            <a:r>
              <a:rPr lang="en"/>
              <a:t>: we want visually unoccupied and occluded space (i.e., air) to be compressible and not hinder the optimization, we weigh the loss at each point by its opacity.</a:t>
            </a:r>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25b1dd94a1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25b1dd94a1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Offsets Loss</a:t>
            </a:r>
            <a:r>
              <a:rPr lang="en"/>
              <a:t>: we want visually unoccupied and occluded space (i.e., air) to be compressible and not hinder the optimization, we weigh the loss at each point by its opacity.</a:t>
            </a:r>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25b1dd94a1_2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25b1dd94a1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25b1dd94a1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25b1dd94a1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5b1dd94a1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5b1dd94a1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25b1dd94a1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25b1dd94a1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25b1dd94a1_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25b1dd94a1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Metric: </a:t>
            </a:r>
            <a:r>
              <a:rPr lang="en" b="1"/>
              <a:t>background stability</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Figure 6. Ablation Study. We quantify the impact of our main design choices on background stability. To that end, we render the entire input sequence into a fixed novel view for all time steps and compute the standard deviation of each pixel’s color across time to measure color changes and hence background stability. </a:t>
            </a:r>
            <a:endParaRPr/>
          </a:p>
          <a:p>
            <a:pPr marL="0" lvl="0" indent="0" algn="l" rtl="0">
              <a:spcBef>
                <a:spcPts val="0"/>
              </a:spcBef>
              <a:spcAft>
                <a:spcPts val="0"/>
              </a:spcAft>
              <a:buNone/>
            </a:pPr>
            <a:endParaRPr/>
          </a:p>
          <a:p>
            <a:pPr marL="0" lvl="0" indent="0" algn="l" rtl="0">
              <a:spcBef>
                <a:spcPts val="0"/>
              </a:spcBef>
              <a:spcAft>
                <a:spcPts val="0"/>
              </a:spcAft>
              <a:buNone/>
            </a:pPr>
            <a:r>
              <a:rPr lang="en"/>
              <a:t>a) We show cumulative plots across all pixels, where our full method (left-most curve) has the most stable background. </a:t>
            </a:r>
            <a:endParaRPr/>
          </a:p>
          <a:p>
            <a:pPr marL="0" lvl="0" indent="0" algn="l" rtl="0">
              <a:spcBef>
                <a:spcPts val="0"/>
              </a:spcBef>
              <a:spcAft>
                <a:spcPts val="0"/>
              </a:spcAft>
              <a:buNone/>
            </a:pPr>
            <a:r>
              <a:rPr lang="en"/>
              <a:t>b) We then show how those instabilities are distributed in the scene. The results of NR-NeRF show the least instability in the background.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375873a9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375873a9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99190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25b1dd94a1_2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25b1dd94a1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Metric: </a:t>
            </a:r>
            <a:r>
              <a:rPr lang="en" b="1"/>
              <a:t>background stability</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Figure 6. Ablation Study. We quantify the impact of our main design choices on background stability. To that end, we render the entire input sequence into a fixed novel view for all time steps and compute the standard deviation of each pixel’s color across time to measure color changes and hence background stability. </a:t>
            </a:r>
            <a:endParaRPr/>
          </a:p>
          <a:p>
            <a:pPr marL="0" lvl="0" indent="0" algn="l" rtl="0">
              <a:spcBef>
                <a:spcPts val="0"/>
              </a:spcBef>
              <a:spcAft>
                <a:spcPts val="0"/>
              </a:spcAft>
              <a:buNone/>
            </a:pPr>
            <a:endParaRPr/>
          </a:p>
          <a:p>
            <a:pPr marL="0" lvl="0" indent="0" algn="l" rtl="0">
              <a:spcBef>
                <a:spcPts val="0"/>
              </a:spcBef>
              <a:spcAft>
                <a:spcPts val="0"/>
              </a:spcAft>
              <a:buNone/>
            </a:pPr>
            <a:r>
              <a:rPr lang="en"/>
              <a:t>a) We show cumulative plots across all pixels, where our full method (left-most curve) has the most stable background. </a:t>
            </a:r>
            <a:endParaRPr/>
          </a:p>
          <a:p>
            <a:pPr marL="0" lvl="0" indent="0" algn="l" rtl="0">
              <a:spcBef>
                <a:spcPts val="0"/>
              </a:spcBef>
              <a:spcAft>
                <a:spcPts val="0"/>
              </a:spcAft>
              <a:buNone/>
            </a:pPr>
            <a:r>
              <a:rPr lang="en"/>
              <a:t>b) We then show how those instabilities are distributed in the scene. The results of NR-NeRF show the least instability in the background.</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25b1dd94a1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25b1dd94a1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375873a9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375873a9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519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375873a9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375873a9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0738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375873a9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375873a9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2193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548980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3513765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2289203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2465855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18208281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2396737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35034704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1889996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11434938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10465386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9466987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E421ED-221B-4AE8-B3A9-8CF52A563A50}"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32A04-0590-43FB-91B2-89743734EB57}" type="slidenum">
              <a:rPr lang="en-US" smtClean="0"/>
              <a:t>‹#›</a:t>
            </a:fld>
            <a:endParaRPr lang="en-US"/>
          </a:p>
        </p:txBody>
      </p:sp>
    </p:spTree>
    <p:extLst>
      <p:ext uri="{BB962C8B-B14F-4D97-AF65-F5344CB8AC3E}">
        <p14:creationId xmlns:p14="http://schemas.microsoft.com/office/powerpoint/2010/main" val="2384789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213010190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acebookresearch/DeepSDF"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0.jpe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hyperlink" Target="https://course.cse.ust.hk/comp5214/programs/index.html" TargetMode="Externa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shunsukesaito.github.io/PIFu/"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www.youtube.com/watch?v=FOitGa117_s"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hyperlink" Target="https://nerfies.github.io/" TargetMode="External"/><Relationship Id="rId3" Type="http://schemas.openxmlformats.org/officeDocument/2006/relationships/hyperlink" Target="https://video-nerf.github.io/" TargetMode="External"/><Relationship Id="rId7" Type="http://schemas.openxmlformats.org/officeDocument/2006/relationships/hyperlink" Target="https://www.albertpumarola.com/research/D-NeRF/index.html"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s://free-view-video.github.io/" TargetMode="External"/><Relationship Id="rId5" Type="http://schemas.openxmlformats.org/officeDocument/2006/relationships/hyperlink" Target="https://yilundu.github.io/nerflow/" TargetMode="External"/><Relationship Id="rId10" Type="http://schemas.openxmlformats.org/officeDocument/2006/relationships/hyperlink" Target="https://hypernerf.github.io/" TargetMode="External"/><Relationship Id="rId4" Type="http://schemas.openxmlformats.org/officeDocument/2006/relationships/hyperlink" Target="https://www.cs.cornell.edu/~zl548/NSFF/" TargetMode="External"/><Relationship Id="rId9" Type="http://schemas.openxmlformats.org/officeDocument/2006/relationships/hyperlink" Target="https://vcai.mpi-inf.mpg.de/projects/nonrigid_nerf/"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0.gif"/></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hyperlink" Target="https://youtu.be/d7ufmYj47Ds?t=9"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youtu.be/d7ufmYj47Ds?t=195"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hyperlink" Target="https://youtu.be/d7ufmYj47Ds?t=231"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hyperlink" Target="https://youtu.be/d7ufmYj47Ds?t=267"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3" Type="http://schemas.openxmlformats.org/officeDocument/2006/relationships/hyperlink" Target="https://youtu.be/d7ufmYj47Ds?t=295"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3" Type="http://schemas.openxmlformats.org/officeDocument/2006/relationships/hyperlink" Target="https://youtu.be/d7ufmYj47Ds?t=381"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 y="841894"/>
            <a:ext cx="9143357" cy="2213330"/>
          </a:xfrm>
        </p:spPr>
        <p:txBody>
          <a:bodyPr>
            <a:noAutofit/>
          </a:bodyPr>
          <a:lstStyle/>
          <a:p>
            <a:pPr algn="ctr"/>
            <a:br>
              <a:rPr lang="en-US" sz="3600" spc="165" dirty="0">
                <a:latin typeface="+mn-lt"/>
              </a:rPr>
            </a:br>
            <a:r>
              <a:rPr lang="en-US" sz="3600" spc="165" dirty="0">
                <a:latin typeface="+mn-lt"/>
              </a:rPr>
              <a:t>Advanced Deep Learning Architectures</a:t>
            </a:r>
            <a:br>
              <a:rPr lang="en-US" sz="3600" spc="165" dirty="0">
                <a:latin typeface="+mn-lt"/>
              </a:rPr>
            </a:br>
            <a:r>
              <a:rPr lang="en-US" sz="2000" i="1" spc="165" dirty="0">
                <a:latin typeface="+mn-lt"/>
              </a:rPr>
              <a:t>COMP 5214 </a:t>
            </a:r>
            <a:r>
              <a:rPr lang="en-US" altLang="zh-CN" sz="2000" i="1" spc="165" dirty="0">
                <a:latin typeface="+mn-lt"/>
              </a:rPr>
              <a:t>&amp; </a:t>
            </a:r>
            <a:r>
              <a:rPr lang="en-US" sz="2000" i="1" spc="165" dirty="0">
                <a:latin typeface="+mn-lt"/>
              </a:rPr>
              <a:t>ELEC 5680</a:t>
            </a:r>
            <a:endParaRPr lang="en-US" sz="3600" i="1" dirty="0">
              <a:latin typeface="+mn-lt"/>
            </a:endParaRPr>
          </a:p>
        </p:txBody>
      </p:sp>
      <p:sp>
        <p:nvSpPr>
          <p:cNvPr id="3" name="Subtitle 2"/>
          <p:cNvSpPr>
            <a:spLocks noGrp="1"/>
          </p:cNvSpPr>
          <p:nvPr>
            <p:ph type="subTitle" idx="4294967295"/>
          </p:nvPr>
        </p:nvSpPr>
        <p:spPr>
          <a:xfrm>
            <a:off x="1143242" y="3338234"/>
            <a:ext cx="6857519" cy="646331"/>
          </a:xfrm>
        </p:spPr>
        <p:txBody>
          <a:bodyPr>
            <a:normAutofit fontScale="85000" lnSpcReduction="20000"/>
          </a:bodyPr>
          <a:lstStyle/>
          <a:p>
            <a:pPr marL="114300" indent="0" algn="ctr">
              <a:buNone/>
            </a:pPr>
            <a:r>
              <a:rPr lang="en-US" dirty="0"/>
              <a:t>Instructor: Dr. Qifeng Chen</a:t>
            </a:r>
          </a:p>
          <a:p>
            <a:pPr marL="114300" indent="0" algn="ctr">
              <a:buNone/>
            </a:pPr>
            <a:r>
              <a:rPr lang="en-US" dirty="0"/>
              <a:t>https://cqf.io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2477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US" sz="3200" dirty="0" err="1"/>
              <a:t>DeepSDF</a:t>
            </a:r>
            <a:r>
              <a:rPr lang="en-US" sz="3200" dirty="0"/>
              <a:t>: Learning Continuous Signed Distance Functions for Shape Representation</a:t>
            </a:r>
          </a:p>
        </p:txBody>
      </p:sp>
      <p:sp>
        <p:nvSpPr>
          <p:cNvPr id="55" name="Google Shape;55;p13"/>
          <p:cNvSpPr txBox="1">
            <a:spLocks noGrp="1"/>
          </p:cNvSpPr>
          <p:nvPr>
            <p:ph type="subTitle" idx="1"/>
          </p:nvPr>
        </p:nvSpPr>
        <p:spPr>
          <a:xfrm>
            <a:off x="311700" y="2337325"/>
            <a:ext cx="8520600" cy="792600"/>
          </a:xfrm>
          <a:prstGeom prst="rect">
            <a:avLst/>
          </a:prstGeom>
        </p:spPr>
        <p:txBody>
          <a:bodyPr spcFirstLastPara="1" wrap="square" lIns="91425" tIns="91425" rIns="91425" bIns="91425" anchor="t" anchorCtr="0">
            <a:normAutofit lnSpcReduction="10000"/>
          </a:bodyPr>
          <a:lstStyle/>
          <a:p>
            <a:r>
              <a:rPr lang="en-US" sz="1600" dirty="0" err="1"/>
              <a:t>Jeong</a:t>
            </a:r>
            <a:r>
              <a:rPr lang="en-US" sz="1600" dirty="0"/>
              <a:t> Joon Park, Peter Florence,</a:t>
            </a:r>
          </a:p>
          <a:p>
            <a:r>
              <a:rPr lang="en-US" sz="1600" dirty="0"/>
              <a:t>Julian Straub, Richard Newcombe, Steven Lovegrove</a:t>
            </a:r>
          </a:p>
          <a:p>
            <a:r>
              <a:rPr lang="en-US" sz="1100" dirty="0"/>
              <a:t>University of Washington, MIT, FB Reality Labs </a:t>
            </a:r>
            <a:endParaRPr lang="en-US" sz="1600" dirty="0"/>
          </a:p>
        </p:txBody>
      </p:sp>
      <p:sp>
        <p:nvSpPr>
          <p:cNvPr id="56" name="Google Shape;56;p13"/>
          <p:cNvSpPr txBox="1"/>
          <p:nvPr/>
        </p:nvSpPr>
        <p:spPr>
          <a:xfrm>
            <a:off x="1094400" y="3227350"/>
            <a:ext cx="6955200" cy="615523"/>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Project page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https://github.com/facebookresearch/DeepSDF</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Google Shape;54;p13">
            <a:extLst>
              <a:ext uri="{FF2B5EF4-FFF2-40B4-BE49-F238E27FC236}">
                <a16:creationId xmlns:a16="http://schemas.microsoft.com/office/drawing/2014/main" id="{BD27CA83-495B-42E8-873F-B0F429D7AD80}"/>
              </a:ext>
            </a:extLst>
          </p:cNvPr>
          <p:cNvSpPr txBox="1">
            <a:spLocks/>
          </p:cNvSpPr>
          <p:nvPr/>
        </p:nvSpPr>
        <p:spPr>
          <a:xfrm>
            <a:off x="4753484" y="4370125"/>
            <a:ext cx="5976262" cy="659599"/>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Arial"/>
              <a:buNone/>
              <a:tabLst/>
              <a:defRPr/>
            </a:pPr>
            <a:r>
              <a:rPr kumimoji="0" lang="en-US" sz="1600" b="0" i="1" u="none" strike="noStrike" kern="0" cap="none" spc="0" normalizeH="0" baseline="0" noProof="0" dirty="0">
                <a:ln>
                  <a:noFill/>
                </a:ln>
                <a:solidFill>
                  <a:srgbClr val="000000"/>
                </a:solidFill>
                <a:effectLst/>
                <a:uLnTx/>
                <a:uFillTx/>
                <a:latin typeface="Arial"/>
                <a:cs typeface="Arial"/>
                <a:sym typeface="Arial"/>
              </a:rPr>
              <a:t>Presenter: Ka Ho, Lee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Background</a:t>
            </a:r>
            <a:endParaRPr dirty="0"/>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dirty="0"/>
              <a:t>Objective</a:t>
            </a:r>
            <a:r>
              <a:rPr lang="en-US" altLang="zh-CN" dirty="0"/>
              <a:t>: learned continuous SDF to represent a class of shapes</a:t>
            </a:r>
          </a:p>
          <a:p>
            <a:pPr marL="0" lvl="0" indent="0" algn="l" rtl="0">
              <a:spcBef>
                <a:spcPts val="0"/>
              </a:spcBef>
              <a:spcAft>
                <a:spcPts val="0"/>
              </a:spcAft>
              <a:buNone/>
            </a:pPr>
            <a:r>
              <a:rPr lang="en-US" dirty="0"/>
              <a:t>Used to be:</a:t>
            </a:r>
          </a:p>
          <a:p>
            <a:pPr marL="285750" lvl="0" indent="-285750" algn="l" rtl="0">
              <a:spcBef>
                <a:spcPts val="0"/>
              </a:spcBef>
              <a:spcAft>
                <a:spcPts val="0"/>
              </a:spcAft>
              <a:buFontTx/>
              <a:buChar char="-"/>
            </a:pPr>
            <a:r>
              <a:rPr lang="en-US" dirty="0"/>
              <a:t>Mesh (triangle, Quadrilateral)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Issues:</a:t>
            </a:r>
          </a:p>
          <a:p>
            <a:pPr marL="285750" lvl="0" indent="-285750" algn="l" rtl="0">
              <a:spcBef>
                <a:spcPts val="0"/>
              </a:spcBef>
              <a:spcAft>
                <a:spcPts val="0"/>
              </a:spcAft>
              <a:buFontTx/>
              <a:buChar char="-"/>
            </a:pPr>
            <a:r>
              <a:rPr lang="en-US" dirty="0"/>
              <a:t>Not continuous</a:t>
            </a:r>
          </a:p>
          <a:p>
            <a:pPr marL="285750" lvl="0" indent="-285750" algn="l" rtl="0">
              <a:spcBef>
                <a:spcPts val="0"/>
              </a:spcBef>
              <a:spcAft>
                <a:spcPts val="0"/>
              </a:spcAft>
              <a:buFontTx/>
              <a:buChar char="-"/>
            </a:pPr>
            <a:r>
              <a:rPr lang="en-US" dirty="0"/>
              <a:t>Not differentiable</a:t>
            </a:r>
          </a:p>
          <a:p>
            <a:pPr marL="0" lvl="0" indent="0" algn="l" rtl="0">
              <a:spcBef>
                <a:spcPts val="0"/>
              </a:spcBef>
              <a:spcAft>
                <a:spcPts val="0"/>
              </a:spcAft>
              <a:buNone/>
            </a:pPr>
            <a:endParaRPr lang="en-US" dirty="0"/>
          </a:p>
          <a:p>
            <a:pPr marL="285750" lvl="0" indent="-285750" algn="l" rtl="0">
              <a:spcBef>
                <a:spcPts val="0"/>
              </a:spcBef>
              <a:spcAft>
                <a:spcPts val="0"/>
              </a:spcAft>
              <a:buFontTx/>
              <a:buChar char="-"/>
            </a:pPr>
            <a:endParaRPr lang="en-US" dirty="0"/>
          </a:p>
        </p:txBody>
      </p:sp>
      <p:pic>
        <p:nvPicPr>
          <p:cNvPr id="1028" name="Picture 4" descr="QuadReMesh | Rhino 3-D modeling">
            <a:extLst>
              <a:ext uri="{FF2B5EF4-FFF2-40B4-BE49-F238E27FC236}">
                <a16:creationId xmlns:a16="http://schemas.microsoft.com/office/drawing/2014/main" id="{22767AD5-FBF4-41A2-A1F4-99D40213F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600" y="1736363"/>
            <a:ext cx="3444000" cy="19295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288275"/>
            <a:ext cx="8520600" cy="572700"/>
          </a:xfrm>
          <a:prstGeom prst="rect">
            <a:avLst/>
          </a:prstGeom>
        </p:spPr>
        <p:txBody>
          <a:bodyPr spcFirstLastPara="1" wrap="square" lIns="91425" tIns="91425" rIns="91425" bIns="91425" anchor="t" anchorCtr="0">
            <a:normAutofit fontScale="90000"/>
          </a:bodyPr>
          <a:lstStyle/>
          <a:p>
            <a:r>
              <a:rPr lang="en-US" altLang="zh-CN" dirty="0"/>
              <a:t>Background Knowledge </a:t>
            </a:r>
            <a:br>
              <a:rPr lang="en-US" altLang="zh-CN" dirty="0"/>
            </a:br>
            <a:r>
              <a:rPr lang="en-US" altLang="zh-CN" sz="2000" dirty="0"/>
              <a:t>Signed Distance Function (SDF)</a:t>
            </a:r>
            <a:br>
              <a:rPr lang="en-US" dirty="0"/>
            </a:br>
            <a:endParaRPr dirty="0"/>
          </a:p>
        </p:txBody>
      </p:sp>
      <p:sp>
        <p:nvSpPr>
          <p:cNvPr id="68" name="Google Shape;68;p15"/>
          <p:cNvSpPr txBox="1">
            <a:spLocks noGrp="1"/>
          </p:cNvSpPr>
          <p:nvPr>
            <p:ph type="body" idx="1"/>
          </p:nvPr>
        </p:nvSpPr>
        <p:spPr>
          <a:xfrm>
            <a:off x="311700" y="1152475"/>
            <a:ext cx="5276551"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SDF</a:t>
            </a:r>
          </a:p>
          <a:p>
            <a:pPr marL="285750" lvl="0" indent="-285750" algn="l" rtl="0">
              <a:spcBef>
                <a:spcPts val="0"/>
              </a:spcBef>
              <a:spcAft>
                <a:spcPts val="0"/>
              </a:spcAft>
              <a:buFontTx/>
              <a:buChar char="-"/>
            </a:pPr>
            <a:r>
              <a:rPr lang="en-US" dirty="0"/>
              <a:t>Querying a point, return the shortest distance to the object surface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SDF in Rendering, Signed Distance </a:t>
            </a:r>
            <a:r>
              <a:rPr lang="en-US" altLang="zh-CN" dirty="0"/>
              <a:t>Field</a:t>
            </a:r>
          </a:p>
          <a:p>
            <a:pPr marL="285750" lvl="0" indent="-285750" algn="l" rtl="0">
              <a:spcBef>
                <a:spcPts val="0"/>
              </a:spcBef>
              <a:spcAft>
                <a:spcPts val="0"/>
              </a:spcAft>
              <a:buFontTx/>
              <a:buChar char="-"/>
            </a:pPr>
            <a:r>
              <a:rPr lang="en-US" altLang="zh-CN" dirty="0"/>
              <a:t>Similar to Raytracing</a:t>
            </a:r>
          </a:p>
          <a:p>
            <a:pPr marL="0" lvl="0" indent="0" algn="l" rtl="0">
              <a:spcBef>
                <a:spcPts val="0"/>
              </a:spcBef>
              <a:spcAft>
                <a:spcPts val="0"/>
              </a:spcAft>
              <a:buNone/>
            </a:pP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endParaRPr lang="en-US" dirty="0"/>
          </a:p>
        </p:txBody>
      </p:sp>
      <p:pic>
        <p:nvPicPr>
          <p:cNvPr id="2050" name="Picture 2" descr="NeRF Explosion 2020 - Frank Dellaert">
            <a:extLst>
              <a:ext uri="{FF2B5EF4-FFF2-40B4-BE49-F238E27FC236}">
                <a16:creationId xmlns:a16="http://schemas.microsoft.com/office/drawing/2014/main" id="{1850B2D9-C455-4974-8865-15D0780CB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3075" y="991020"/>
            <a:ext cx="2685600" cy="17889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201CEE2-4049-4845-8FB9-429178FE40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0400" y="2914698"/>
            <a:ext cx="3353100" cy="19063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139740"/>
            <a:ext cx="8520600" cy="572700"/>
          </a:xfrm>
          <a:prstGeom prst="rect">
            <a:avLst/>
          </a:prstGeom>
        </p:spPr>
        <p:txBody>
          <a:bodyPr spcFirstLastPara="1" wrap="square" lIns="91425" tIns="91425" rIns="91425" bIns="91425" anchor="t" anchorCtr="0">
            <a:normAutofit fontScale="90000"/>
          </a:bodyPr>
          <a:lstStyle/>
          <a:p>
            <a:r>
              <a:rPr lang="en-US" altLang="zh-CN" dirty="0"/>
              <a:t>Background knowledge</a:t>
            </a:r>
            <a:br>
              <a:rPr lang="en-US" altLang="zh-CN" dirty="0"/>
            </a:br>
            <a:r>
              <a:rPr lang="en-US" altLang="zh-CN" sz="2200" dirty="0"/>
              <a:t>Marching Cubes - generating a mesh from SDF</a:t>
            </a:r>
            <a:br>
              <a:rPr lang="en-US" dirty="0"/>
            </a:br>
            <a:endParaRPr dirty="0"/>
          </a:p>
        </p:txBody>
      </p:sp>
      <p:sp>
        <p:nvSpPr>
          <p:cNvPr id="68" name="Google Shape;68;p15"/>
          <p:cNvSpPr txBox="1">
            <a:spLocks noGrp="1"/>
          </p:cNvSpPr>
          <p:nvPr>
            <p:ph type="body" idx="1"/>
          </p:nvPr>
        </p:nvSpPr>
        <p:spPr>
          <a:xfrm>
            <a:off x="311700" y="1152474"/>
            <a:ext cx="8520600" cy="4061700"/>
          </a:xfrm>
          <a:prstGeom prst="rect">
            <a:avLst/>
          </a:prstGeom>
        </p:spPr>
        <p:txBody>
          <a:bodyPr spcFirstLastPara="1" wrap="square" lIns="91425" tIns="91425" rIns="91425" bIns="91425" anchor="t" anchorCtr="0">
            <a:normAutofit/>
          </a:bodyPr>
          <a:lstStyle/>
          <a:p>
            <a:pPr marL="342900" lvl="0" algn="l" rtl="0">
              <a:spcBef>
                <a:spcPts val="0"/>
              </a:spcBef>
              <a:spcAft>
                <a:spcPts val="0"/>
              </a:spcAft>
              <a:buAutoNum type="arabicPeriod"/>
            </a:pPr>
            <a:r>
              <a:rPr lang="en-US" dirty="0"/>
              <a:t>Grids</a:t>
            </a:r>
          </a:p>
          <a:p>
            <a:pPr marL="342900" lvl="0" algn="l" rtl="0">
              <a:spcBef>
                <a:spcPts val="0"/>
              </a:spcBef>
              <a:spcAft>
                <a:spcPts val="0"/>
              </a:spcAft>
              <a:buAutoNum type="arabicPeriod"/>
            </a:pPr>
            <a:r>
              <a:rPr lang="en-US" dirty="0"/>
              <a:t>Interpolate</a:t>
            </a:r>
          </a:p>
          <a:p>
            <a:pPr marL="342900" lvl="0" algn="l" rtl="0">
              <a:spcBef>
                <a:spcPts val="0"/>
              </a:spcBef>
              <a:spcAft>
                <a:spcPts val="0"/>
              </a:spcAft>
              <a:buAutoNum type="arabicPeriod"/>
            </a:pPr>
            <a:r>
              <a:rPr lang="en-US" dirty="0"/>
              <a:t>Forming faces</a:t>
            </a:r>
          </a:p>
          <a:p>
            <a:pPr marL="342900" lvl="0" algn="l" rtl="0">
              <a:spcBef>
                <a:spcPts val="0"/>
              </a:spcBef>
              <a:spcAft>
                <a:spcPts val="0"/>
              </a:spcAft>
              <a:buAutoNum type="arabicPeriod"/>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Example: assume V</a:t>
            </a:r>
            <a:r>
              <a:rPr lang="en-US" baseline="-25000" dirty="0"/>
              <a:t>3</a:t>
            </a:r>
            <a:r>
              <a:rPr lang="en-US" dirty="0"/>
              <a:t> smaller than the surface value while others are larger than</a:t>
            </a:r>
          </a:p>
          <a:p>
            <a:pPr marL="0" lvl="0" indent="0" algn="l" rtl="0">
              <a:spcBef>
                <a:spcPts val="0"/>
              </a:spcBef>
              <a:spcAft>
                <a:spcPts val="0"/>
              </a:spcAft>
              <a:buNone/>
            </a:pPr>
            <a:endParaRPr lang="nn-NO" b="0" i="0" dirty="0">
              <a:solidFill>
                <a:srgbClr val="000000"/>
              </a:solidFill>
              <a:effectLst/>
              <a:latin typeface="Verdana" panose="020B0604030504040204" pitchFamily="34" charset="0"/>
            </a:endParaRPr>
          </a:p>
          <a:p>
            <a:pPr marL="0" lvl="0" indent="0" algn="l" rtl="0">
              <a:spcBef>
                <a:spcPts val="0"/>
              </a:spcBef>
              <a:spcAft>
                <a:spcPts val="0"/>
              </a:spcAft>
              <a:buNone/>
            </a:pPr>
            <a:endParaRPr lang="nn-NO" dirty="0">
              <a:solidFill>
                <a:srgbClr val="000000"/>
              </a:solidFill>
              <a:latin typeface="Verdana" panose="020B0604030504040204" pitchFamily="34" charset="0"/>
            </a:endParaRPr>
          </a:p>
          <a:p>
            <a:pPr marL="0" lvl="0" indent="0" algn="l" rtl="0">
              <a:spcBef>
                <a:spcPts val="0"/>
              </a:spcBef>
              <a:spcAft>
                <a:spcPts val="0"/>
              </a:spcAft>
              <a:buNone/>
            </a:pPr>
            <a:endParaRPr lang="nn-NO" b="0" i="0" dirty="0">
              <a:solidFill>
                <a:srgbClr val="000000"/>
              </a:solidFill>
              <a:effectLst/>
              <a:latin typeface="Verdana" panose="020B0604030504040204" pitchFamily="34" charset="0"/>
            </a:endParaRPr>
          </a:p>
          <a:p>
            <a:pPr marL="0" lvl="0" indent="0" algn="l" rtl="0">
              <a:spcBef>
                <a:spcPts val="0"/>
              </a:spcBef>
              <a:spcAft>
                <a:spcPts val="0"/>
              </a:spcAft>
              <a:buNone/>
            </a:pPr>
            <a:endParaRPr lang="nn-NO" dirty="0">
              <a:solidFill>
                <a:srgbClr val="000000"/>
              </a:solidFill>
              <a:latin typeface="Verdana" panose="020B0604030504040204" pitchFamily="34" charset="0"/>
            </a:endParaRPr>
          </a:p>
          <a:p>
            <a:pPr marL="0" lvl="0" indent="0" algn="l" rtl="0">
              <a:spcBef>
                <a:spcPts val="0"/>
              </a:spcBef>
              <a:spcAft>
                <a:spcPts val="0"/>
              </a:spcAft>
              <a:buNone/>
            </a:pPr>
            <a:endParaRPr lang="nn-NO" b="0" i="0" dirty="0">
              <a:solidFill>
                <a:srgbClr val="000000"/>
              </a:solidFill>
              <a:effectLst/>
              <a:latin typeface="Verdana" panose="020B0604030504040204" pitchFamily="34" charset="0"/>
            </a:endParaRPr>
          </a:p>
          <a:p>
            <a:pPr marL="0" lvl="0" indent="0" algn="l" rtl="0">
              <a:spcBef>
                <a:spcPts val="0"/>
              </a:spcBef>
              <a:spcAft>
                <a:spcPts val="0"/>
              </a:spcAft>
              <a:buNone/>
            </a:pPr>
            <a:r>
              <a:rPr lang="nn-NO" b="0" i="0" dirty="0">
                <a:solidFill>
                  <a:srgbClr val="000000"/>
                </a:solidFill>
                <a:effectLst/>
                <a:latin typeface="Verdana" panose="020B0604030504040204" pitchFamily="34" charset="0"/>
              </a:rPr>
              <a:t>P = P</a:t>
            </a:r>
            <a:r>
              <a:rPr lang="nn-NO" b="0" i="0" baseline="-25000" dirty="0">
                <a:solidFill>
                  <a:srgbClr val="000000"/>
                </a:solidFill>
                <a:effectLst/>
                <a:latin typeface="Verdana" panose="020B0604030504040204" pitchFamily="34" charset="0"/>
              </a:rPr>
              <a:t>1</a:t>
            </a:r>
            <a:r>
              <a:rPr lang="nn-NO" b="0" i="0" dirty="0">
                <a:solidFill>
                  <a:srgbClr val="000000"/>
                </a:solidFill>
                <a:effectLst/>
                <a:latin typeface="Verdana" panose="020B0604030504040204" pitchFamily="34" charset="0"/>
              </a:rPr>
              <a:t> + (V – V</a:t>
            </a:r>
            <a:r>
              <a:rPr lang="nn-NO" b="0" i="0" baseline="-25000" dirty="0">
                <a:solidFill>
                  <a:srgbClr val="000000"/>
                </a:solidFill>
                <a:effectLst/>
                <a:latin typeface="Verdana" panose="020B0604030504040204" pitchFamily="34" charset="0"/>
              </a:rPr>
              <a:t>1</a:t>
            </a:r>
            <a:r>
              <a:rPr lang="nn-NO" b="0" i="0" dirty="0">
                <a:solidFill>
                  <a:srgbClr val="000000"/>
                </a:solidFill>
                <a:effectLst/>
                <a:latin typeface="Verdana" panose="020B0604030504040204" pitchFamily="34" charset="0"/>
              </a:rPr>
              <a:t>)·(P</a:t>
            </a:r>
            <a:r>
              <a:rPr lang="nn-NO" b="0" i="0" baseline="-25000" dirty="0">
                <a:solidFill>
                  <a:srgbClr val="000000"/>
                </a:solidFill>
                <a:effectLst/>
                <a:latin typeface="Verdana" panose="020B0604030504040204" pitchFamily="34" charset="0"/>
              </a:rPr>
              <a:t>2</a:t>
            </a:r>
            <a:r>
              <a:rPr lang="nn-NO" b="0" i="0" dirty="0">
                <a:solidFill>
                  <a:srgbClr val="000000"/>
                </a:solidFill>
                <a:effectLst/>
                <a:latin typeface="Verdana" panose="020B0604030504040204" pitchFamily="34" charset="0"/>
              </a:rPr>
              <a:t> – P</a:t>
            </a:r>
            <a:r>
              <a:rPr lang="nn-NO" b="0" i="0" baseline="-25000" dirty="0">
                <a:solidFill>
                  <a:srgbClr val="000000"/>
                </a:solidFill>
                <a:effectLst/>
                <a:latin typeface="Verdana" panose="020B0604030504040204" pitchFamily="34" charset="0"/>
              </a:rPr>
              <a:t>1</a:t>
            </a:r>
            <a:r>
              <a:rPr lang="nn-NO" b="0" i="0" dirty="0">
                <a:solidFill>
                  <a:srgbClr val="000000"/>
                </a:solidFill>
                <a:effectLst/>
                <a:latin typeface="Verdana" panose="020B0604030504040204" pitchFamily="34" charset="0"/>
              </a:rPr>
              <a:t>)/(V</a:t>
            </a:r>
            <a:r>
              <a:rPr lang="nn-NO" b="0" i="0" baseline="-25000" dirty="0">
                <a:solidFill>
                  <a:srgbClr val="000000"/>
                </a:solidFill>
                <a:effectLst/>
                <a:latin typeface="Verdana" panose="020B0604030504040204" pitchFamily="34" charset="0"/>
              </a:rPr>
              <a:t>2</a:t>
            </a:r>
            <a:r>
              <a:rPr lang="nn-NO" b="0" i="0" dirty="0">
                <a:solidFill>
                  <a:srgbClr val="000000"/>
                </a:solidFill>
                <a:effectLst/>
                <a:latin typeface="Verdana" panose="020B0604030504040204" pitchFamily="34" charset="0"/>
              </a:rPr>
              <a:t> – V</a:t>
            </a:r>
            <a:r>
              <a:rPr lang="nn-NO" b="0" i="0" baseline="-25000" dirty="0">
                <a:solidFill>
                  <a:srgbClr val="000000"/>
                </a:solidFill>
                <a:effectLst/>
                <a:latin typeface="Verdana" panose="020B0604030504040204" pitchFamily="34" charset="0"/>
              </a:rPr>
              <a:t>1</a:t>
            </a:r>
            <a:r>
              <a:rPr lang="nn-NO" b="0" i="0" dirty="0">
                <a:solidFill>
                  <a:srgbClr val="000000"/>
                </a:solidFill>
                <a:effectLst/>
                <a:latin typeface="Verdana" panose="020B0604030504040204" pitchFamily="34" charset="0"/>
              </a:rPr>
              <a:t>)</a:t>
            </a:r>
            <a:endParaRPr lang="en-US" dirty="0"/>
          </a:p>
        </p:txBody>
      </p:sp>
      <p:pic>
        <p:nvPicPr>
          <p:cNvPr id="3074" name="Picture 2">
            <a:extLst>
              <a:ext uri="{FF2B5EF4-FFF2-40B4-BE49-F238E27FC236}">
                <a16:creationId xmlns:a16="http://schemas.microsoft.com/office/drawing/2014/main" id="{B2CFF5FB-9382-441D-82E3-7CDE08329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5789" y="1017725"/>
            <a:ext cx="2466218" cy="147973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B895B32-B581-45C3-B5D2-CC8360CB1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330" y="3089091"/>
            <a:ext cx="2557642" cy="14248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E191E90-10E8-4505-911B-9951A21D7F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7551" y="3089091"/>
            <a:ext cx="2557641" cy="1424887"/>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60D6EDFA-3EA6-4DF9-B994-D788F3AE02A9}"/>
              </a:ext>
            </a:extLst>
          </p:cNvPr>
          <p:cNvSpPr/>
          <p:nvPr/>
        </p:nvSpPr>
        <p:spPr>
          <a:xfrm>
            <a:off x="3604206" y="3675934"/>
            <a:ext cx="856111" cy="251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663062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altLang="zh-CN" dirty="0"/>
              <a:t>Paper Contributions</a:t>
            </a:r>
            <a:br>
              <a:rPr lang="en-US" dirty="0"/>
            </a:br>
            <a:endParaRPr dirty="0"/>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lvl="0" algn="l" rtl="0">
              <a:spcBef>
                <a:spcPts val="0"/>
              </a:spcBef>
              <a:spcAft>
                <a:spcPts val="0"/>
              </a:spcAft>
              <a:buAutoNum type="arabicPeriod"/>
            </a:pPr>
            <a:r>
              <a:rPr lang="en-US" dirty="0"/>
              <a:t>Formulating generative shape-conditioned 3D modeling with a continuous implicit surface</a:t>
            </a:r>
          </a:p>
          <a:p>
            <a:pPr marL="342900" lvl="0" algn="l" rtl="0">
              <a:spcBef>
                <a:spcPts val="0"/>
              </a:spcBef>
              <a:spcAft>
                <a:spcPts val="0"/>
              </a:spcAft>
              <a:buAutoNum type="arabicPeriod"/>
            </a:pPr>
            <a:r>
              <a:rPr lang="en-US" dirty="0"/>
              <a:t>Proposing learning method for 3D shapes based on a probabilistic auto-decoder</a:t>
            </a:r>
          </a:p>
          <a:p>
            <a:pPr marL="342900" lvl="0" algn="l" rtl="0">
              <a:spcBef>
                <a:spcPts val="0"/>
              </a:spcBef>
              <a:spcAft>
                <a:spcPts val="0"/>
              </a:spcAft>
              <a:buAutoNum type="arabicPeriod"/>
            </a:pPr>
            <a:r>
              <a:rPr lang="en-US" dirty="0"/>
              <a:t>Demonstrating and applicating this formulation to shape modeling and completion</a:t>
            </a:r>
          </a:p>
          <a:p>
            <a:pPr marL="342900" lvl="0" algn="l" rtl="0">
              <a:spcBef>
                <a:spcPts val="0"/>
              </a:spcBef>
              <a:spcAft>
                <a:spcPts val="0"/>
              </a:spcAft>
              <a:buAutoNum type="arabicPeriod"/>
            </a:pPr>
            <a:endParaRPr lang="en-US" altLang="zh-CN" dirty="0"/>
          </a:p>
          <a:p>
            <a:pPr marL="0" lvl="0" indent="0" algn="l" rtl="0">
              <a:spcBef>
                <a:spcPts val="0"/>
              </a:spcBef>
              <a:spcAft>
                <a:spcPts val="0"/>
              </a:spcAft>
              <a:buNone/>
            </a:pPr>
            <a:r>
              <a:rPr lang="en-US" altLang="zh-CN" dirty="0"/>
              <a:t>What truly unique,</a:t>
            </a:r>
          </a:p>
          <a:p>
            <a:pPr marL="342900" lvl="0" algn="l" rtl="0">
              <a:spcBef>
                <a:spcPts val="0"/>
              </a:spcBef>
              <a:spcAft>
                <a:spcPts val="0"/>
              </a:spcAft>
              <a:buAutoNum type="arabicPeriod"/>
            </a:pPr>
            <a:r>
              <a:rPr lang="en-US" altLang="zh-CN" dirty="0"/>
              <a:t>Reconstructing object from part of it</a:t>
            </a:r>
          </a:p>
          <a:p>
            <a:pPr marL="342900" lvl="0" algn="l" rtl="0">
              <a:spcBef>
                <a:spcPts val="0"/>
              </a:spcBef>
              <a:spcAft>
                <a:spcPts val="0"/>
              </a:spcAft>
              <a:buAutoNum type="arabicPeriod"/>
            </a:pPr>
            <a:r>
              <a:rPr lang="en-US" altLang="zh-CN" dirty="0"/>
              <a:t>Representing a class of similar shape, e.g. </a:t>
            </a:r>
            <a:r>
              <a:rPr lang="en-US" altLang="zh-CN" dirty="0" err="1"/>
              <a:t>vechicle</a:t>
            </a:r>
            <a:r>
              <a:rPr lang="en-US" altLang="zh-CN" dirty="0"/>
              <a:t>, chair </a:t>
            </a:r>
          </a:p>
          <a:p>
            <a:pPr algn="l"/>
            <a:endParaRPr lang="en-US" altLang="zh-CN" dirty="0"/>
          </a:p>
          <a:p>
            <a:pPr algn="l"/>
            <a:endParaRPr lang="en-US" dirty="0"/>
          </a:p>
        </p:txBody>
      </p:sp>
    </p:spTree>
    <p:extLst>
      <p:ext uri="{BB962C8B-B14F-4D97-AF65-F5344CB8AC3E}">
        <p14:creationId xmlns:p14="http://schemas.microsoft.com/office/powerpoint/2010/main" val="1935854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altLang="zh-CN" dirty="0"/>
              <a:t>Related </a:t>
            </a:r>
            <a:r>
              <a:rPr lang="zh-CN" dirty="0"/>
              <a:t>work</a:t>
            </a:r>
            <a:r>
              <a:rPr lang="en-US" altLang="zh-CN" dirty="0"/>
              <a:t> - </a:t>
            </a:r>
            <a:r>
              <a:rPr lang="en-US" dirty="0"/>
              <a:t>Representations for 3D Shape Learning</a:t>
            </a:r>
            <a:br>
              <a:rPr lang="en-US" dirty="0"/>
            </a:br>
            <a:endParaRPr dirty="0"/>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algn="l"/>
            <a:r>
              <a:rPr lang="en-US" dirty="0"/>
              <a:t>Point-based - Point Cloud e.g. </a:t>
            </a:r>
            <a:r>
              <a:rPr lang="en-US" dirty="0" err="1"/>
              <a:t>PointNet</a:t>
            </a:r>
            <a:endParaRPr lang="en-US" dirty="0"/>
          </a:p>
          <a:p>
            <a:pPr lvl="1"/>
            <a:r>
              <a:rPr lang="en-US" altLang="zh-CN" dirty="0"/>
              <a:t>Issue: </a:t>
            </a:r>
          </a:p>
          <a:p>
            <a:pPr lvl="2"/>
            <a:r>
              <a:rPr lang="en-US" dirty="0"/>
              <a:t>do not describe topology</a:t>
            </a:r>
          </a:p>
          <a:p>
            <a:pPr lvl="2"/>
            <a:r>
              <a:rPr lang="en-US" dirty="0"/>
              <a:t>not suitable for producing watertight surfaces.</a:t>
            </a:r>
          </a:p>
          <a:p>
            <a:pPr marL="1054100" lvl="2" indent="0">
              <a:buNone/>
            </a:pPr>
            <a:endParaRPr lang="en-US" altLang="zh-CN" dirty="0"/>
          </a:p>
          <a:p>
            <a:pPr algn="l"/>
            <a:r>
              <a:rPr lang="en-US" dirty="0"/>
              <a:t>Mesh-based – Triangle, Quad </a:t>
            </a:r>
            <a:r>
              <a:rPr lang="en-US" dirty="0" err="1"/>
              <a:t>Meshs</a:t>
            </a:r>
            <a:endParaRPr lang="en-US" dirty="0"/>
          </a:p>
          <a:p>
            <a:pPr lvl="1"/>
            <a:r>
              <a:rPr lang="en-US" dirty="0"/>
              <a:t>Issue:</a:t>
            </a:r>
          </a:p>
          <a:p>
            <a:pPr lvl="2"/>
            <a:r>
              <a:rPr lang="en-US" dirty="0"/>
              <a:t>can only model shapes with fixed mesh topology</a:t>
            </a:r>
          </a:p>
          <a:p>
            <a:pPr marL="1054100" lvl="2" indent="0">
              <a:buNone/>
            </a:pPr>
            <a:endParaRPr lang="en-US" dirty="0"/>
          </a:p>
          <a:p>
            <a:pPr algn="l"/>
            <a:r>
              <a:rPr lang="en-US" dirty="0"/>
              <a:t>Voxel-based – Voxels</a:t>
            </a:r>
          </a:p>
          <a:p>
            <a:pPr lvl="1"/>
            <a:r>
              <a:rPr lang="en-US" dirty="0"/>
              <a:t>Issue:</a:t>
            </a:r>
          </a:p>
          <a:p>
            <a:pPr lvl="2"/>
            <a:r>
              <a:rPr lang="en-US" dirty="0"/>
              <a:t>Low resolution</a:t>
            </a:r>
          </a:p>
          <a:p>
            <a:pPr lvl="2"/>
            <a:endParaRPr lang="en-US" dirty="0"/>
          </a:p>
          <a:p>
            <a:pPr lvl="2"/>
            <a:endParaRPr lang="en-US" dirty="0"/>
          </a:p>
          <a:p>
            <a:pPr lvl="2"/>
            <a:endParaRPr lang="en-US" dirty="0"/>
          </a:p>
        </p:txBody>
      </p:sp>
    </p:spTree>
    <p:extLst>
      <p:ext uri="{BB962C8B-B14F-4D97-AF65-F5344CB8AC3E}">
        <p14:creationId xmlns:p14="http://schemas.microsoft.com/office/powerpoint/2010/main" val="1237163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altLang="zh-CN" dirty="0"/>
              <a:t>Related </a:t>
            </a:r>
            <a:r>
              <a:rPr lang="zh-CN" dirty="0"/>
              <a:t>works</a:t>
            </a:r>
            <a:r>
              <a:rPr lang="en-US" altLang="zh-CN" dirty="0"/>
              <a:t> - </a:t>
            </a:r>
            <a:r>
              <a:rPr lang="en-US" dirty="0"/>
              <a:t>Representation Learning Technique</a:t>
            </a:r>
            <a:br>
              <a:rPr lang="en-US" dirty="0"/>
            </a:br>
            <a:endParaRPr dirty="0"/>
          </a:p>
        </p:txBody>
      </p:sp>
      <p:sp>
        <p:nvSpPr>
          <p:cNvPr id="68" name="Google Shape;68;p15"/>
          <p:cNvSpPr txBox="1">
            <a:spLocks noGrp="1"/>
          </p:cNvSpPr>
          <p:nvPr>
            <p:ph type="body" idx="1"/>
          </p:nvPr>
        </p:nvSpPr>
        <p:spPr>
          <a:xfrm>
            <a:off x="311700" y="1152475"/>
            <a:ext cx="8520600" cy="3845314"/>
          </a:xfrm>
          <a:prstGeom prst="rect">
            <a:avLst/>
          </a:prstGeom>
        </p:spPr>
        <p:txBody>
          <a:bodyPr spcFirstLastPara="1" wrap="square" lIns="91425" tIns="91425" rIns="91425" bIns="91425" anchor="t" anchorCtr="0">
            <a:normAutofit/>
          </a:bodyPr>
          <a:lstStyle/>
          <a:p>
            <a:pPr algn="l"/>
            <a:r>
              <a:rPr lang="en-US" dirty="0"/>
              <a:t>Generative </a:t>
            </a:r>
            <a:r>
              <a:rPr lang="en-US" dirty="0" err="1"/>
              <a:t>Adversial</a:t>
            </a:r>
            <a:r>
              <a:rPr lang="en-US" dirty="0"/>
              <a:t> Networks (GAN)</a:t>
            </a:r>
          </a:p>
          <a:p>
            <a:pPr lvl="1"/>
            <a:r>
              <a:rPr lang="en-US" dirty="0"/>
              <a:t>Idea:</a:t>
            </a:r>
          </a:p>
          <a:p>
            <a:pPr lvl="2"/>
            <a:r>
              <a:rPr lang="en-US" dirty="0"/>
              <a:t>Projecting normal distribution to dataset’s distribution</a:t>
            </a:r>
          </a:p>
          <a:p>
            <a:pPr lvl="1"/>
            <a:r>
              <a:rPr lang="en-US" altLang="zh-CN" dirty="0"/>
              <a:t>Issue: </a:t>
            </a:r>
          </a:p>
          <a:p>
            <a:pPr lvl="2"/>
            <a:r>
              <a:rPr lang="en-US" dirty="0"/>
              <a:t>Unstable</a:t>
            </a:r>
            <a:endParaRPr lang="en-US" altLang="zh-CN" dirty="0"/>
          </a:p>
          <a:p>
            <a:pPr algn="l"/>
            <a:r>
              <a:rPr lang="en-US" dirty="0"/>
              <a:t>Auto-encoders </a:t>
            </a:r>
          </a:p>
          <a:p>
            <a:pPr lvl="1"/>
            <a:r>
              <a:rPr lang="en-US" dirty="0"/>
              <a:t>Idea:</a:t>
            </a:r>
          </a:p>
          <a:p>
            <a:pPr lvl="2"/>
            <a:r>
              <a:rPr lang="en-US" dirty="0"/>
              <a:t>Encoder and Decoder pair</a:t>
            </a:r>
          </a:p>
          <a:p>
            <a:pPr lvl="1"/>
            <a:r>
              <a:rPr lang="en-US" dirty="0"/>
              <a:t>Issue:</a:t>
            </a:r>
          </a:p>
          <a:p>
            <a:pPr lvl="2"/>
            <a:r>
              <a:rPr lang="en-US" dirty="0"/>
              <a:t>Uncertainty of latent code distribution -&gt; Variational Auto-Encoder (VAE)</a:t>
            </a:r>
          </a:p>
          <a:p>
            <a:pPr marL="1054100" lvl="2" indent="0">
              <a:buNone/>
            </a:pPr>
            <a:endParaRPr lang="en-US" dirty="0"/>
          </a:p>
          <a:p>
            <a:pPr algn="l"/>
            <a:r>
              <a:rPr lang="en-US" dirty="0"/>
              <a:t>*Optimizing Latent Vectors</a:t>
            </a:r>
          </a:p>
          <a:p>
            <a:pPr lvl="1"/>
            <a:r>
              <a:rPr lang="en-US" dirty="0"/>
              <a:t>Optimize latent vector for backward propagation</a:t>
            </a:r>
          </a:p>
          <a:p>
            <a:pPr lvl="1"/>
            <a:r>
              <a:rPr lang="en-US" dirty="0"/>
              <a:t>Idea from: “Optimizing the Latent Space of Generative Networks” ICML2018</a:t>
            </a:r>
          </a:p>
          <a:p>
            <a:pPr lvl="2"/>
            <a:endParaRPr lang="en-US" dirty="0"/>
          </a:p>
          <a:p>
            <a:pPr lvl="2"/>
            <a:endParaRPr lang="en-US" dirty="0"/>
          </a:p>
          <a:p>
            <a:pPr lvl="2"/>
            <a:endParaRPr lang="en-US" dirty="0"/>
          </a:p>
          <a:p>
            <a:pPr lvl="2"/>
            <a:endParaRPr lang="en-US" dirty="0"/>
          </a:p>
        </p:txBody>
      </p:sp>
    </p:spTree>
    <p:extLst>
      <p:ext uri="{BB962C8B-B14F-4D97-AF65-F5344CB8AC3E}">
        <p14:creationId xmlns:p14="http://schemas.microsoft.com/office/powerpoint/2010/main" val="3015657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38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zh-CN" dirty="0"/>
              <a:t>Methodology </a:t>
            </a:r>
            <a:r>
              <a:rPr lang="en-US" altLang="zh-CN" dirty="0" err="1"/>
              <a:t>Workthrough</a:t>
            </a:r>
            <a:r>
              <a:rPr lang="en-US" altLang="zh-CN" dirty="0"/>
              <a:t> </a:t>
            </a:r>
            <a:endParaRPr sz="2200" dirty="0"/>
          </a:p>
        </p:txBody>
      </p:sp>
      <p:pic>
        <p:nvPicPr>
          <p:cNvPr id="4098" name="Picture 2" descr="sdf">
            <a:extLst>
              <a:ext uri="{FF2B5EF4-FFF2-40B4-BE49-F238E27FC236}">
                <a16:creationId xmlns:a16="http://schemas.microsoft.com/office/drawing/2014/main" id="{15692883-87C4-46CC-9C4C-11717B0A8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457" y="1409046"/>
            <a:ext cx="3705225" cy="55245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68;p15">
            <a:extLst>
              <a:ext uri="{FF2B5EF4-FFF2-40B4-BE49-F238E27FC236}">
                <a16:creationId xmlns:a16="http://schemas.microsoft.com/office/drawing/2014/main" id="{074B4243-19E2-4496-AD79-ED7F87D33BE2}"/>
              </a:ext>
            </a:extLst>
          </p:cNvPr>
          <p:cNvSpPr txBox="1">
            <a:spLocks/>
          </p:cNvSpPr>
          <p:nvPr/>
        </p:nvSpPr>
        <p:spPr>
          <a:xfrm>
            <a:off x="123236" y="747627"/>
            <a:ext cx="8520600" cy="384531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AutoNum type="arabicPeriod"/>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SDF</a:t>
            </a: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kumimoji="0" lang="en-US" sz="1400" b="0" i="0" u="none" strike="noStrike" kern="0" cap="none" spc="0" normalizeH="0" baseline="0" noProof="0" dirty="0">
                <a:ln>
                  <a:noFill/>
                </a:ln>
                <a:solidFill>
                  <a:srgbClr val="595959"/>
                </a:solidFill>
                <a:effectLst/>
                <a:uLnTx/>
                <a:uFillTx/>
                <a:latin typeface="Arial"/>
                <a:cs typeface="Arial"/>
                <a:sym typeface="Arial"/>
              </a:rPr>
              <a:t>underlying surface is implicitly represented by the iso-surface of SDF(·) = 0</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AutoNum type="arabicPeriod"/>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AutoNum type="arabicPeriod"/>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AutoNum type="arabicPeriod"/>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Training Loss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AutoNum type="arabicPeriod"/>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	</a:t>
            </a:r>
            <a:r>
              <a:rPr kumimoji="0" lang="en-US" sz="1100" b="0" i="0" u="none" strike="noStrike" kern="0" cap="none" spc="0" normalizeH="0" baseline="0" noProof="0" dirty="0">
                <a:ln>
                  <a:noFill/>
                </a:ln>
                <a:solidFill>
                  <a:srgbClr val="595959"/>
                </a:solidFill>
                <a:effectLst/>
                <a:uLnTx/>
                <a:uFillTx/>
                <a:latin typeface="Arial"/>
                <a:cs typeface="Arial"/>
                <a:sym typeface="Arial"/>
              </a:rPr>
              <a:t>where clamp(x, δ) := min(δ, max(−δ, x)) introduces the parameter δ to control the distance from the surface over</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3.  Learning the Latent Space of Shapes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AutoNum type="arabicPeriod"/>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515E3B60-8E65-4E8C-8B1B-58A534E24EE6}"/>
              </a:ext>
            </a:extLst>
          </p:cNvPr>
          <p:cNvPicPr>
            <a:picLocks noChangeAspect="1"/>
          </p:cNvPicPr>
          <p:nvPr/>
        </p:nvPicPr>
        <p:blipFill rotWithShape="1">
          <a:blip r:embed="rId4"/>
          <a:srcRect l="13435" t="44784" r="57786" b="51416"/>
          <a:stretch/>
        </p:blipFill>
        <p:spPr>
          <a:xfrm>
            <a:off x="1228506" y="2303450"/>
            <a:ext cx="4301353" cy="319465"/>
          </a:xfrm>
          <a:prstGeom prst="rect">
            <a:avLst/>
          </a:prstGeom>
        </p:spPr>
      </p:pic>
      <p:pic>
        <p:nvPicPr>
          <p:cNvPr id="10" name="Picture 9">
            <a:extLst>
              <a:ext uri="{FF2B5EF4-FFF2-40B4-BE49-F238E27FC236}">
                <a16:creationId xmlns:a16="http://schemas.microsoft.com/office/drawing/2014/main" id="{A9B32667-BF1B-4B38-A0A1-55993CBCAEF3}"/>
              </a:ext>
            </a:extLst>
          </p:cNvPr>
          <p:cNvPicPr>
            <a:picLocks noChangeAspect="1"/>
          </p:cNvPicPr>
          <p:nvPr/>
        </p:nvPicPr>
        <p:blipFill rotWithShape="1">
          <a:blip r:embed="rId5"/>
          <a:srcRect l="46412" t="30399" r="20305" b="53452"/>
          <a:stretch/>
        </p:blipFill>
        <p:spPr>
          <a:xfrm>
            <a:off x="1123804" y="3658717"/>
            <a:ext cx="4474279" cy="1221190"/>
          </a:xfrm>
          <a:prstGeom prst="rect">
            <a:avLst/>
          </a:prstGeom>
        </p:spPr>
      </p:pic>
      <p:sp>
        <p:nvSpPr>
          <p:cNvPr id="11" name="Rectangle: Rounded Corners 10">
            <a:extLst>
              <a:ext uri="{FF2B5EF4-FFF2-40B4-BE49-F238E27FC236}">
                <a16:creationId xmlns:a16="http://schemas.microsoft.com/office/drawing/2014/main" id="{0DBFAD50-DCD3-4C2E-B0CD-ADC9CC5201B1}"/>
              </a:ext>
            </a:extLst>
          </p:cNvPr>
          <p:cNvSpPr/>
          <p:nvPr/>
        </p:nvSpPr>
        <p:spPr>
          <a:xfrm>
            <a:off x="3371414" y="3658717"/>
            <a:ext cx="2275530" cy="13251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620527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38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zh-CN" dirty="0"/>
              <a:t>Methodology </a:t>
            </a:r>
            <a:r>
              <a:rPr lang="en-US" altLang="zh-CN" dirty="0" err="1"/>
              <a:t>Workthrough</a:t>
            </a:r>
            <a:r>
              <a:rPr lang="en-US" altLang="zh-CN" dirty="0"/>
              <a:t> </a:t>
            </a:r>
            <a:endParaRPr sz="2200" dirty="0"/>
          </a:p>
        </p:txBody>
      </p:sp>
      <p:sp>
        <p:nvSpPr>
          <p:cNvPr id="7" name="Google Shape;68;p15">
            <a:extLst>
              <a:ext uri="{FF2B5EF4-FFF2-40B4-BE49-F238E27FC236}">
                <a16:creationId xmlns:a16="http://schemas.microsoft.com/office/drawing/2014/main" id="{074B4243-19E2-4496-AD79-ED7F87D33BE2}"/>
              </a:ext>
            </a:extLst>
          </p:cNvPr>
          <p:cNvSpPr txBox="1">
            <a:spLocks/>
          </p:cNvSpPr>
          <p:nvPr/>
        </p:nvSpPr>
        <p:spPr>
          <a:xfrm>
            <a:off x="311700" y="611325"/>
            <a:ext cx="8520600" cy="384531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AutoNum type="arabicPeriod" startAt="4"/>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Training</a:t>
            </a: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kumimoji="0" lang="en-US" sz="1400" b="0" i="0" u="none" strike="noStrike" kern="0" cap="none" spc="0" normalizeH="0" baseline="0" noProof="0" dirty="0">
                <a:ln>
                  <a:noFill/>
                </a:ln>
                <a:solidFill>
                  <a:srgbClr val="595959"/>
                </a:solidFill>
                <a:effectLst/>
                <a:uLnTx/>
                <a:uFillTx/>
                <a:latin typeface="Arial"/>
                <a:cs typeface="Arial"/>
                <a:sym typeface="Arial"/>
              </a:rPr>
              <a:t>1. Without encoder </a:t>
            </a: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kumimoji="0" lang="en-US" sz="1400" b="0" i="0" u="none" strike="noStrike" kern="0" cap="none" spc="0" normalizeH="0" baseline="0" noProof="0" dirty="0">
                <a:ln>
                  <a:noFill/>
                </a:ln>
                <a:solidFill>
                  <a:srgbClr val="595959"/>
                </a:solidFill>
                <a:effectLst/>
                <a:uLnTx/>
                <a:uFillTx/>
                <a:latin typeface="Arial"/>
                <a:cs typeface="Arial"/>
                <a:sym typeface="Arial"/>
              </a:rPr>
              <a:t>2. Input random generated latent code + (</a:t>
            </a:r>
            <a:r>
              <a:rPr kumimoji="0" lang="en-US" sz="1400" b="0" i="0" u="none" strike="noStrike" kern="0" cap="none" spc="0" normalizeH="0" baseline="0" noProof="0" dirty="0" err="1">
                <a:ln>
                  <a:noFill/>
                </a:ln>
                <a:solidFill>
                  <a:srgbClr val="595959"/>
                </a:solidFill>
                <a:effectLst/>
                <a:uLnTx/>
                <a:uFillTx/>
                <a:latin typeface="Arial"/>
                <a:cs typeface="Arial"/>
                <a:sym typeface="Arial"/>
              </a:rPr>
              <a:t>x,y,z</a:t>
            </a:r>
            <a:r>
              <a:rPr kumimoji="0" lang="en-US" sz="1400" b="0" i="0" u="none" strike="noStrike" kern="0" cap="none" spc="0" normalizeH="0" baseline="0" noProof="0" dirty="0">
                <a:ln>
                  <a:noFill/>
                </a:ln>
                <a:solidFill>
                  <a:srgbClr val="595959"/>
                </a:solidFill>
                <a:effectLst/>
                <a:uLnTx/>
                <a:uFillTx/>
                <a:latin typeface="Arial"/>
                <a:cs typeface="Arial"/>
                <a:sym typeface="Arial"/>
              </a:rPr>
              <a:t>)</a:t>
            </a: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kumimoji="0" lang="en-US" sz="1400" b="0" i="0" u="none" strike="noStrike" kern="0" cap="none" spc="0" normalizeH="0" baseline="0" noProof="0" dirty="0">
                <a:ln>
                  <a:noFill/>
                </a:ln>
                <a:solidFill>
                  <a:srgbClr val="595959"/>
                </a:solidFill>
                <a:effectLst/>
                <a:uLnTx/>
                <a:uFillTx/>
                <a:latin typeface="Arial"/>
                <a:cs typeface="Arial"/>
                <a:sym typeface="Arial"/>
              </a:rPr>
              <a:t>3. Forward to get loss</a:t>
            </a: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kumimoji="0" lang="en-US" sz="1400" b="0" i="0" u="none" strike="noStrike" kern="0" cap="none" spc="0" normalizeH="0" baseline="0" noProof="0" dirty="0">
                <a:ln>
                  <a:noFill/>
                </a:ln>
                <a:solidFill>
                  <a:srgbClr val="595959"/>
                </a:solidFill>
                <a:effectLst/>
                <a:uLnTx/>
                <a:uFillTx/>
                <a:latin typeface="Arial"/>
                <a:cs typeface="Arial"/>
                <a:sym typeface="Arial"/>
              </a:rPr>
              <a:t>4. Backward to update </a:t>
            </a:r>
            <a:r>
              <a:rPr kumimoji="0" lang="en-US" sz="1400" b="0" i="0" u="none" strike="noStrike" kern="0" cap="none" spc="0" normalizeH="0" baseline="0" noProof="0" dirty="0">
                <a:ln>
                  <a:noFill/>
                </a:ln>
                <a:solidFill>
                  <a:srgbClr val="FF0000"/>
                </a:solidFill>
                <a:effectLst/>
                <a:uLnTx/>
                <a:uFillTx/>
                <a:latin typeface="Arial"/>
                <a:cs typeface="Arial"/>
                <a:sym typeface="Arial"/>
              </a:rPr>
              <a:t>both </a:t>
            </a:r>
            <a:r>
              <a:rPr kumimoji="0" lang="en-US" sz="1400" b="0" i="0" u="none" strike="noStrike" kern="0" cap="none" spc="0" normalizeH="0" baseline="0" noProof="0" dirty="0">
                <a:ln>
                  <a:noFill/>
                </a:ln>
                <a:solidFill>
                  <a:srgbClr val="595959"/>
                </a:solidFill>
                <a:effectLst/>
                <a:uLnTx/>
                <a:uFillTx/>
                <a:latin typeface="Arial"/>
                <a:cs typeface="Arial"/>
                <a:sym typeface="Arial"/>
              </a:rPr>
              <a:t>latent code and decoder</a:t>
            </a: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400" b="0" i="0" u="none" strike="noStrike" kern="0" cap="none" spc="0" normalizeH="0" baseline="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4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AutoNum type="arabicPeriod" startAt="5"/>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Testing</a:t>
            </a: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kumimoji="0" lang="en-US" sz="1400" b="0" i="0" u="none" strike="noStrike" kern="0" cap="none" spc="0" normalizeH="0" baseline="0" noProof="0" dirty="0">
                <a:ln>
                  <a:noFill/>
                </a:ln>
                <a:solidFill>
                  <a:srgbClr val="595959"/>
                </a:solidFill>
                <a:effectLst/>
                <a:uLnTx/>
                <a:uFillTx/>
                <a:latin typeface="Arial"/>
                <a:cs typeface="Arial"/>
                <a:sym typeface="Arial"/>
              </a:rPr>
              <a:t>1. Input random generated latent code + (</a:t>
            </a:r>
            <a:r>
              <a:rPr kumimoji="0" lang="en-US" sz="1400" b="0" i="0" u="none" strike="noStrike" kern="0" cap="none" spc="0" normalizeH="0" baseline="0" noProof="0" dirty="0" err="1">
                <a:ln>
                  <a:noFill/>
                </a:ln>
                <a:solidFill>
                  <a:srgbClr val="595959"/>
                </a:solidFill>
                <a:effectLst/>
                <a:uLnTx/>
                <a:uFillTx/>
                <a:latin typeface="Arial"/>
                <a:cs typeface="Arial"/>
                <a:sym typeface="Arial"/>
              </a:rPr>
              <a:t>x,y,z</a:t>
            </a:r>
            <a:r>
              <a:rPr kumimoji="0" lang="en-US" sz="1400" b="0" i="0" u="none" strike="noStrike" kern="0" cap="none" spc="0" normalizeH="0" baseline="0" noProof="0" dirty="0">
                <a:ln>
                  <a:noFill/>
                </a:ln>
                <a:solidFill>
                  <a:srgbClr val="595959"/>
                </a:solidFill>
                <a:effectLst/>
                <a:uLnTx/>
                <a:uFillTx/>
                <a:latin typeface="Arial"/>
                <a:cs typeface="Arial"/>
                <a:sym typeface="Arial"/>
              </a:rPr>
              <a:t>)</a:t>
            </a: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kumimoji="0" lang="en-US" sz="1400" b="0" i="0" u="none" strike="noStrike" kern="0" cap="none" spc="0" normalizeH="0" baseline="0" noProof="0" dirty="0">
                <a:ln>
                  <a:noFill/>
                </a:ln>
                <a:solidFill>
                  <a:srgbClr val="595959"/>
                </a:solidFill>
                <a:effectLst/>
                <a:uLnTx/>
                <a:uFillTx/>
                <a:latin typeface="Arial"/>
                <a:cs typeface="Arial"/>
                <a:sym typeface="Arial"/>
              </a:rPr>
              <a:t>2. Forward to get loss</a:t>
            </a: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kumimoji="0" lang="en-US" sz="1400" b="0" i="0" u="none" strike="noStrike" kern="0" cap="none" spc="0" normalizeH="0" baseline="0" noProof="0" dirty="0">
                <a:ln>
                  <a:noFill/>
                </a:ln>
                <a:solidFill>
                  <a:srgbClr val="595959"/>
                </a:solidFill>
                <a:effectLst/>
                <a:uLnTx/>
                <a:uFillTx/>
                <a:latin typeface="Arial"/>
                <a:cs typeface="Arial"/>
                <a:sym typeface="Arial"/>
              </a:rPr>
              <a:t>3. Backward to update </a:t>
            </a:r>
            <a:r>
              <a:rPr kumimoji="0" lang="en-US" sz="1400" b="0" i="0" u="none" strike="noStrike" kern="0" cap="none" spc="0" normalizeH="0" baseline="0" noProof="0" dirty="0">
                <a:ln>
                  <a:noFill/>
                </a:ln>
                <a:solidFill>
                  <a:srgbClr val="FF0000"/>
                </a:solidFill>
                <a:effectLst/>
                <a:uLnTx/>
                <a:uFillTx/>
                <a:latin typeface="Arial"/>
                <a:cs typeface="Arial"/>
                <a:sym typeface="Arial"/>
              </a:rPr>
              <a:t>only </a:t>
            </a:r>
            <a:r>
              <a:rPr kumimoji="0" lang="en-US" sz="1400" b="0" i="0" u="none" strike="noStrike" kern="0" cap="none" spc="0" normalizeH="0" baseline="0" noProof="0" dirty="0">
                <a:ln>
                  <a:noFill/>
                </a:ln>
                <a:solidFill>
                  <a:srgbClr val="595959"/>
                </a:solidFill>
                <a:effectLst/>
                <a:uLnTx/>
                <a:uFillTx/>
                <a:latin typeface="Arial"/>
                <a:cs typeface="Arial"/>
                <a:sym typeface="Arial"/>
              </a:rPr>
              <a:t>latent code</a:t>
            </a: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kumimoji="0" lang="en-US" sz="1400" b="0" i="0" u="none" strike="noStrike" kern="0" cap="none" spc="0" normalizeH="0" baseline="0" noProof="0" dirty="0">
                <a:ln>
                  <a:noFill/>
                </a:ln>
                <a:solidFill>
                  <a:srgbClr val="595959"/>
                </a:solidFill>
                <a:effectLst/>
                <a:uLnTx/>
                <a:uFillTx/>
                <a:latin typeface="Arial"/>
                <a:cs typeface="Arial"/>
                <a:sym typeface="Arial"/>
              </a:rPr>
              <a:t>4. Optimized latent code can be used to query unseen 3d-points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60245F17-F789-4913-888C-258EA8CFD20A}"/>
              </a:ext>
            </a:extLst>
          </p:cNvPr>
          <p:cNvPicPr>
            <a:picLocks noChangeAspect="1"/>
          </p:cNvPicPr>
          <p:nvPr/>
        </p:nvPicPr>
        <p:blipFill rotWithShape="1">
          <a:blip r:embed="rId3"/>
          <a:srcRect l="48015" t="56462" r="21603" b="19796"/>
          <a:stretch/>
        </p:blipFill>
        <p:spPr>
          <a:xfrm>
            <a:off x="5226466" y="686861"/>
            <a:ext cx="3756992" cy="1651490"/>
          </a:xfrm>
          <a:prstGeom prst="rect">
            <a:avLst/>
          </a:prstGeom>
        </p:spPr>
      </p:pic>
    </p:spTree>
    <p:extLst>
      <p:ext uri="{BB962C8B-B14F-4D97-AF65-F5344CB8AC3E}">
        <p14:creationId xmlns:p14="http://schemas.microsoft.com/office/powerpoint/2010/main" val="2050527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38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zh-CN" dirty="0"/>
              <a:t>Methodology Math </a:t>
            </a:r>
            <a:r>
              <a:rPr lang="en-US" altLang="zh-CN" dirty="0" err="1"/>
              <a:t>Workthrough</a:t>
            </a:r>
            <a:endParaRPr sz="2200" dirty="0"/>
          </a:p>
        </p:txBody>
      </p:sp>
      <p:sp>
        <p:nvSpPr>
          <p:cNvPr id="7" name="Google Shape;68;p15">
            <a:extLst>
              <a:ext uri="{FF2B5EF4-FFF2-40B4-BE49-F238E27FC236}">
                <a16:creationId xmlns:a16="http://schemas.microsoft.com/office/drawing/2014/main" id="{074B4243-19E2-4496-AD79-ED7F87D33BE2}"/>
              </a:ext>
            </a:extLst>
          </p:cNvPr>
          <p:cNvSpPr txBox="1">
            <a:spLocks/>
          </p:cNvSpPr>
          <p:nvPr/>
        </p:nvSpPr>
        <p:spPr>
          <a:xfrm>
            <a:off x="311700" y="611325"/>
            <a:ext cx="8520600" cy="384531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Given a dataset of N shapes represented with SDF </a:t>
            </a:r>
            <a:r>
              <a:rPr kumimoji="0" lang="en-US" sz="1800" b="0" i="0" u="none" strike="noStrike" kern="0" cap="none" spc="0" normalizeH="0" baseline="0" noProof="0" dirty="0" err="1">
                <a:ln>
                  <a:noFill/>
                </a:ln>
                <a:solidFill>
                  <a:srgbClr val="595959"/>
                </a:solidFill>
                <a:effectLst/>
                <a:uLnTx/>
                <a:uFillTx/>
                <a:latin typeface="Arial"/>
                <a:cs typeface="Arial"/>
                <a:sym typeface="Arial"/>
              </a:rPr>
              <a:t>SDF</a:t>
            </a:r>
            <a:r>
              <a:rPr kumimoji="0" lang="en-US" sz="1800" b="0" i="0" u="none" strike="noStrike" kern="0" cap="none" spc="0" normalizeH="0" baseline="30000" noProof="0" dirty="0" err="1">
                <a:ln>
                  <a:noFill/>
                </a:ln>
                <a:solidFill>
                  <a:srgbClr val="595959"/>
                </a:solidFill>
                <a:effectLst/>
                <a:uLnTx/>
                <a:uFillTx/>
                <a:latin typeface="Arial"/>
                <a:cs typeface="Arial"/>
                <a:sym typeface="Arial"/>
              </a:rPr>
              <a:t>i</a:t>
            </a:r>
            <a:r>
              <a:rPr kumimoji="0" lang="en-US" sz="1800" b="0" i="0" u="none" strike="noStrike" kern="0" cap="none" spc="0" normalizeH="0" baseline="30000" noProof="0" dirty="0">
                <a:ln>
                  <a:noFill/>
                </a:ln>
                <a:solidFill>
                  <a:srgbClr val="595959"/>
                </a:solidFill>
                <a:effectLst/>
                <a:uLnTx/>
                <a:uFillTx/>
                <a:latin typeface="Arial"/>
                <a:cs typeface="Arial"/>
                <a:sym typeface="Arial"/>
              </a:rPr>
              <a:t> N </a:t>
            </a:r>
            <a:r>
              <a:rPr kumimoji="0" lang="en-US" sz="1800" b="0" i="0" u="none" strike="noStrike" kern="0" cap="none" spc="0" normalizeH="0" baseline="-25000" noProof="0" dirty="0" err="1">
                <a:ln>
                  <a:noFill/>
                </a:ln>
                <a:solidFill>
                  <a:srgbClr val="595959"/>
                </a:solidFill>
                <a:effectLst/>
                <a:uLnTx/>
                <a:uFillTx/>
                <a:latin typeface="Arial"/>
                <a:cs typeface="Arial"/>
                <a:sym typeface="Arial"/>
              </a:rPr>
              <a:t>i</a:t>
            </a:r>
            <a:r>
              <a:rPr kumimoji="0" lang="en-US" sz="1800" b="0" i="0" u="none" strike="noStrike" kern="0" cap="none" spc="0" normalizeH="0" baseline="-25000" noProof="0" dirty="0">
                <a:ln>
                  <a:noFill/>
                </a:ln>
                <a:solidFill>
                  <a:srgbClr val="595959"/>
                </a:solidFill>
                <a:effectLst/>
                <a:uLnTx/>
                <a:uFillTx/>
                <a:latin typeface="Arial"/>
                <a:cs typeface="Arial"/>
                <a:sym typeface="Arial"/>
              </a:rPr>
              <a:t>=1</a:t>
            </a:r>
            <a:r>
              <a:rPr kumimoji="0" lang="en-US" sz="1800" b="0" i="0" u="none" strike="noStrike" kern="0" cap="none" spc="0" normalizeH="0" baseline="0" noProof="0" dirty="0">
                <a:ln>
                  <a:noFill/>
                </a:ln>
                <a:solidFill>
                  <a:srgbClr val="595959"/>
                </a:solidFill>
                <a:effectLst/>
                <a:uLnTx/>
                <a:uFillTx/>
                <a:latin typeface="Arial"/>
                <a:cs typeface="Arial"/>
                <a:sym typeface="Arial"/>
              </a:rPr>
              <a:t>, prepare a set of K point samples and their SD values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For an auto-decoder, each latent code z</a:t>
            </a:r>
            <a:r>
              <a:rPr kumimoji="0" lang="en-US" sz="1800" b="0" i="0" u="none" strike="noStrike" kern="0" cap="none" spc="0" normalizeH="0" baseline="-25000" noProof="0" dirty="0">
                <a:ln>
                  <a:noFill/>
                </a:ln>
                <a:solidFill>
                  <a:srgbClr val="595959"/>
                </a:solidFill>
                <a:effectLst/>
                <a:uLnTx/>
                <a:uFillTx/>
                <a:latin typeface="Arial"/>
                <a:cs typeface="Arial"/>
                <a:sym typeface="Arial"/>
              </a:rPr>
              <a:t>i</a:t>
            </a:r>
            <a:r>
              <a:rPr kumimoji="0" lang="en-US" sz="1800" b="0" i="0" u="none" strike="noStrike" kern="0" cap="none" spc="0" normalizeH="0" baseline="0" noProof="0" dirty="0">
                <a:ln>
                  <a:noFill/>
                </a:ln>
                <a:solidFill>
                  <a:srgbClr val="595959"/>
                </a:solidFill>
                <a:effectLst/>
                <a:uLnTx/>
                <a:uFillTx/>
                <a:latin typeface="Arial"/>
                <a:cs typeface="Arial"/>
                <a:sym typeface="Arial"/>
              </a:rPr>
              <a:t> is paired with training shape X</a:t>
            </a:r>
            <a:r>
              <a:rPr kumimoji="0" lang="en-US" sz="1800" b="0" i="0" u="none" strike="noStrike" kern="0" cap="none" spc="0" normalizeH="0" baseline="-25000" noProof="0" dirty="0">
                <a:ln>
                  <a:noFill/>
                </a:ln>
                <a:solidFill>
                  <a:srgbClr val="595959"/>
                </a:solidFill>
                <a:effectLst/>
                <a:uLnTx/>
                <a:uFillTx/>
                <a:latin typeface="Arial"/>
                <a:cs typeface="Arial"/>
                <a:sym typeface="Arial"/>
              </a:rPr>
              <a:t>i</a:t>
            </a:r>
          </a:p>
          <a:p>
            <a:pPr marL="914400" marR="0" lvl="1" indent="-317500" algn="l" defTabSz="914400" rtl="0" eaLnBrk="1" fontAlgn="auto" latinLnBrk="0" hangingPunct="1">
              <a:lnSpc>
                <a:spcPct val="115000"/>
              </a:lnSpc>
              <a:spcBef>
                <a:spcPts val="0"/>
              </a:spcBef>
              <a:spcAft>
                <a:spcPts val="0"/>
              </a:spcAft>
              <a:buClr>
                <a:srgbClr val="595959"/>
              </a:buClr>
              <a:buSzPts val="1400"/>
              <a:buFont typeface="Arial"/>
              <a:buChar char="○"/>
              <a:tabLst/>
              <a:defRPr/>
            </a:pPr>
            <a:r>
              <a:rPr kumimoji="0" lang="en-US" sz="1400" b="0" i="0" u="none" strike="noStrike" kern="0" cap="none" spc="0" normalizeH="0" baseline="0" noProof="0" dirty="0">
                <a:ln>
                  <a:noFill/>
                </a:ln>
                <a:solidFill>
                  <a:srgbClr val="595959"/>
                </a:solidFill>
                <a:effectLst/>
                <a:uLnTx/>
                <a:uFillTx/>
                <a:latin typeface="Arial"/>
                <a:cs typeface="Arial"/>
                <a:sym typeface="Arial"/>
              </a:rPr>
              <a:t>The posterior over shape code z</a:t>
            </a:r>
            <a:r>
              <a:rPr kumimoji="0" lang="en-US" sz="1400" b="0" i="0" u="none" strike="noStrike" kern="0" cap="none" spc="0" normalizeH="0" baseline="-25000" noProof="0" dirty="0">
                <a:ln>
                  <a:noFill/>
                </a:ln>
                <a:solidFill>
                  <a:srgbClr val="595959"/>
                </a:solidFill>
                <a:effectLst/>
                <a:uLnTx/>
                <a:uFillTx/>
                <a:latin typeface="Arial"/>
                <a:cs typeface="Arial"/>
                <a:sym typeface="Arial"/>
              </a:rPr>
              <a:t>i</a:t>
            </a:r>
            <a:r>
              <a:rPr kumimoji="0" lang="en-US" sz="1400" b="0" i="0" u="none" strike="noStrike" kern="0" cap="none" spc="0" normalizeH="0" baseline="0" noProof="0" dirty="0">
                <a:ln>
                  <a:noFill/>
                </a:ln>
                <a:solidFill>
                  <a:srgbClr val="595959"/>
                </a:solidFill>
                <a:effectLst/>
                <a:uLnTx/>
                <a:uFillTx/>
                <a:latin typeface="Arial"/>
                <a:cs typeface="Arial"/>
                <a:sym typeface="Arial"/>
              </a:rPr>
              <a:t> given the shape SDF samples X</a:t>
            </a:r>
            <a:r>
              <a:rPr kumimoji="0" lang="en-US" sz="1400" b="0" i="0" u="none" strike="noStrike" kern="0" cap="none" spc="0" normalizeH="0" baseline="-25000" noProof="0" dirty="0">
                <a:ln>
                  <a:noFill/>
                </a:ln>
                <a:solidFill>
                  <a:srgbClr val="595959"/>
                </a:solidFill>
                <a:effectLst/>
                <a:uLnTx/>
                <a:uFillTx/>
                <a:latin typeface="Arial"/>
                <a:cs typeface="Arial"/>
                <a:sym typeface="Arial"/>
              </a:rPr>
              <a:t>i</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SDF likelihood Formulation</a:t>
            </a:r>
            <a:endParaRPr kumimoji="0" lang="en-US" sz="1800" b="0" i="0" u="none" strike="noStrike" kern="0" cap="none" spc="0" normalizeH="0" baseline="-2500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400" b="0" i="0" u="none" strike="noStrike" kern="0" cap="none" spc="0" normalizeH="0" baseline="-2500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600" b="0" i="0" u="none" strike="noStrike" kern="0" cap="none" spc="0" normalizeH="0" baseline="-2500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600" b="0" i="0" u="none" strike="noStrike" kern="0" cap="none" spc="0" normalizeH="0" baseline="-2500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600" b="0" i="0" u="none" strike="noStrike" kern="0" cap="none" spc="0" normalizeH="0" baseline="-2500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600" b="0" i="0" u="none" strike="noStrike" kern="0" cap="none" spc="0" normalizeH="0" baseline="-25000" noProof="0" dirty="0">
              <a:ln>
                <a:noFill/>
              </a:ln>
              <a:solidFill>
                <a:srgbClr val="595959"/>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B872BF5B-8F3E-49B5-ABA7-18FCA92EDBC5}"/>
              </a:ext>
            </a:extLst>
          </p:cNvPr>
          <p:cNvPicPr>
            <a:picLocks noChangeAspect="1"/>
          </p:cNvPicPr>
          <p:nvPr/>
        </p:nvPicPr>
        <p:blipFill rotWithShape="1">
          <a:blip r:embed="rId3"/>
          <a:srcRect l="17863" t="47091" r="60916" b="48838"/>
          <a:stretch/>
        </p:blipFill>
        <p:spPr>
          <a:xfrm>
            <a:off x="2380247" y="1438364"/>
            <a:ext cx="3294617" cy="355535"/>
          </a:xfrm>
          <a:prstGeom prst="rect">
            <a:avLst/>
          </a:prstGeom>
        </p:spPr>
      </p:pic>
      <p:pic>
        <p:nvPicPr>
          <p:cNvPr id="6" name="Picture 5">
            <a:extLst>
              <a:ext uri="{FF2B5EF4-FFF2-40B4-BE49-F238E27FC236}">
                <a16:creationId xmlns:a16="http://schemas.microsoft.com/office/drawing/2014/main" id="{D3116FAD-A70A-4A77-AAF5-8220A28FEFF0}"/>
              </a:ext>
            </a:extLst>
          </p:cNvPr>
          <p:cNvPicPr>
            <a:picLocks noChangeAspect="1"/>
          </p:cNvPicPr>
          <p:nvPr/>
        </p:nvPicPr>
        <p:blipFill rotWithShape="1">
          <a:blip r:embed="rId4"/>
          <a:srcRect l="15191" t="56590" r="58855" b="38931"/>
          <a:stretch/>
        </p:blipFill>
        <p:spPr>
          <a:xfrm>
            <a:off x="1856654" y="2620938"/>
            <a:ext cx="4711669" cy="457309"/>
          </a:xfrm>
          <a:prstGeom prst="rect">
            <a:avLst/>
          </a:prstGeom>
        </p:spPr>
      </p:pic>
      <p:pic>
        <p:nvPicPr>
          <p:cNvPr id="9" name="Picture 8">
            <a:extLst>
              <a:ext uri="{FF2B5EF4-FFF2-40B4-BE49-F238E27FC236}">
                <a16:creationId xmlns:a16="http://schemas.microsoft.com/office/drawing/2014/main" id="{E42FEF2A-5B12-4863-B544-9A32518BBED7}"/>
              </a:ext>
            </a:extLst>
          </p:cNvPr>
          <p:cNvPicPr>
            <a:picLocks noChangeAspect="1"/>
          </p:cNvPicPr>
          <p:nvPr/>
        </p:nvPicPr>
        <p:blipFill rotWithShape="1">
          <a:blip r:embed="rId5"/>
          <a:srcRect l="16718" t="49043" r="57862" b="46260"/>
          <a:stretch/>
        </p:blipFill>
        <p:spPr>
          <a:xfrm>
            <a:off x="1856654" y="3541420"/>
            <a:ext cx="5043534" cy="524183"/>
          </a:xfrm>
          <a:prstGeom prst="rect">
            <a:avLst/>
          </a:prstGeom>
        </p:spPr>
      </p:pic>
    </p:spTree>
    <p:extLst>
      <p:ext uri="{BB962C8B-B14F-4D97-AF65-F5344CB8AC3E}">
        <p14:creationId xmlns:p14="http://schemas.microsoft.com/office/powerpoint/2010/main" val="2295105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CB089-1AD2-4872-B9BC-0328703716AB}"/>
              </a:ext>
            </a:extLst>
          </p:cNvPr>
          <p:cNvSpPr>
            <a:spLocks noGrp="1"/>
          </p:cNvSpPr>
          <p:nvPr>
            <p:ph type="title"/>
          </p:nvPr>
        </p:nvSpPr>
        <p:spPr/>
        <p:txBody>
          <a:bodyPr>
            <a:normAutofit fontScale="90000"/>
          </a:bodyPr>
          <a:lstStyle/>
          <a:p>
            <a:r>
              <a:rPr lang="en-US" dirty="0"/>
              <a:t>Logistics</a:t>
            </a:r>
            <a:endParaRPr lang="en-HK" dirty="0"/>
          </a:p>
        </p:txBody>
      </p:sp>
      <p:sp>
        <p:nvSpPr>
          <p:cNvPr id="3" name="Text Placeholder 2">
            <a:extLst>
              <a:ext uri="{FF2B5EF4-FFF2-40B4-BE49-F238E27FC236}">
                <a16:creationId xmlns:a16="http://schemas.microsoft.com/office/drawing/2014/main" id="{95B80944-862E-4D4A-B470-5B07D02E2484}"/>
              </a:ext>
            </a:extLst>
          </p:cNvPr>
          <p:cNvSpPr>
            <a:spLocks noGrp="1"/>
          </p:cNvSpPr>
          <p:nvPr>
            <p:ph type="body" idx="1"/>
          </p:nvPr>
        </p:nvSpPr>
        <p:spPr/>
        <p:txBody>
          <a:bodyPr/>
          <a:lstStyle/>
          <a:p>
            <a:r>
              <a:rPr lang="en-US" dirty="0"/>
              <a:t>Assignment 3 has been released today</a:t>
            </a:r>
          </a:p>
          <a:p>
            <a:pPr lvl="1"/>
            <a:r>
              <a:rPr lang="en-HK" dirty="0">
                <a:hlinkClick r:id="rId2"/>
              </a:rPr>
              <a:t>https://course.cse.ust.hk/comp5214/programs/index.html</a:t>
            </a:r>
            <a:endParaRPr lang="en-US" dirty="0"/>
          </a:p>
          <a:p>
            <a:pPr lvl="1"/>
            <a:r>
              <a:rPr lang="en-US" dirty="0"/>
              <a:t>Due on 11 May 2022</a:t>
            </a:r>
            <a:endParaRPr lang="en-HK" dirty="0"/>
          </a:p>
        </p:txBody>
      </p:sp>
    </p:spTree>
    <p:extLst>
      <p:ext uri="{BB962C8B-B14F-4D97-AF65-F5344CB8AC3E}">
        <p14:creationId xmlns:p14="http://schemas.microsoft.com/office/powerpoint/2010/main" val="2461770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38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zh-CN" dirty="0"/>
              <a:t>Methodology Math </a:t>
            </a:r>
            <a:r>
              <a:rPr lang="en-US" altLang="zh-CN" dirty="0" err="1"/>
              <a:t>Workthrough</a:t>
            </a:r>
            <a:endParaRPr sz="2200" dirty="0"/>
          </a:p>
        </p:txBody>
      </p:sp>
      <p:sp>
        <p:nvSpPr>
          <p:cNvPr id="7" name="Google Shape;68;p15">
            <a:extLst>
              <a:ext uri="{FF2B5EF4-FFF2-40B4-BE49-F238E27FC236}">
                <a16:creationId xmlns:a16="http://schemas.microsoft.com/office/drawing/2014/main" id="{074B4243-19E2-4496-AD79-ED7F87D33BE2}"/>
              </a:ext>
            </a:extLst>
          </p:cNvPr>
          <p:cNvSpPr txBox="1">
            <a:spLocks/>
          </p:cNvSpPr>
          <p:nvPr/>
        </p:nvSpPr>
        <p:spPr>
          <a:xfrm>
            <a:off x="311700" y="611325"/>
            <a:ext cx="8520600" cy="384531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Training time</a:t>
            </a:r>
          </a:p>
          <a:p>
            <a:pPr marL="914400" marR="0" lvl="1" indent="-317500" algn="l" defTabSz="914400" rtl="0" eaLnBrk="1" fontAlgn="auto" latinLnBrk="0" hangingPunct="1">
              <a:lnSpc>
                <a:spcPct val="115000"/>
              </a:lnSpc>
              <a:spcBef>
                <a:spcPts val="0"/>
              </a:spcBef>
              <a:spcAft>
                <a:spcPts val="0"/>
              </a:spcAft>
              <a:buClr>
                <a:srgbClr val="595959"/>
              </a:buClr>
              <a:buSzPts val="1400"/>
              <a:buFont typeface="Arial"/>
              <a:buChar char="○"/>
              <a:tabLst/>
              <a:defRPr/>
            </a:pPr>
            <a:r>
              <a:rPr kumimoji="0" lang="en-US" sz="1400" b="0" i="0" u="none" strike="noStrike" kern="0" cap="none" spc="0" normalizeH="0" baseline="0" noProof="0" dirty="0">
                <a:ln>
                  <a:noFill/>
                </a:ln>
                <a:solidFill>
                  <a:srgbClr val="595959"/>
                </a:solidFill>
                <a:effectLst/>
                <a:uLnTx/>
                <a:uFillTx/>
                <a:latin typeface="Arial"/>
                <a:cs typeface="Arial"/>
                <a:sym typeface="Arial"/>
              </a:rPr>
              <a:t>Maximize the joint log posterior over all training shapes with respect to the individual shape codes {z</a:t>
            </a:r>
            <a:r>
              <a:rPr kumimoji="0" lang="en-US" sz="1400" b="0" i="0" u="none" strike="noStrike" kern="0" cap="none" spc="0" normalizeH="0" baseline="-25000" noProof="0" dirty="0">
                <a:ln>
                  <a:noFill/>
                </a:ln>
                <a:solidFill>
                  <a:srgbClr val="595959"/>
                </a:solidFill>
                <a:effectLst/>
                <a:uLnTx/>
                <a:uFillTx/>
                <a:latin typeface="Arial"/>
                <a:cs typeface="Arial"/>
                <a:sym typeface="Arial"/>
              </a:rPr>
              <a:t>i</a:t>
            </a:r>
            <a:r>
              <a:rPr kumimoji="0" lang="en-US" sz="1400" b="0" i="0" u="none" strike="noStrike" kern="0" cap="none" spc="0" normalizeH="0" baseline="0" noProof="0" dirty="0">
                <a:ln>
                  <a:noFill/>
                </a:ln>
                <a:solidFill>
                  <a:srgbClr val="595959"/>
                </a:solidFill>
                <a:effectLst/>
                <a:uLnTx/>
                <a:uFillTx/>
                <a:latin typeface="Arial"/>
                <a:cs typeface="Arial"/>
                <a:sym typeface="Arial"/>
              </a:rPr>
              <a:t>} </a:t>
            </a:r>
            <a:r>
              <a:rPr kumimoji="0" lang="en-US" sz="1400" b="0" i="0" u="none" strike="noStrike" kern="0" cap="none" spc="0" normalizeH="0" baseline="30000" noProof="0" dirty="0">
                <a:ln>
                  <a:noFill/>
                </a:ln>
                <a:solidFill>
                  <a:srgbClr val="595959"/>
                </a:solidFill>
                <a:effectLst/>
                <a:uLnTx/>
                <a:uFillTx/>
                <a:latin typeface="Arial"/>
                <a:cs typeface="Arial"/>
                <a:sym typeface="Arial"/>
              </a:rPr>
              <a:t>N</a:t>
            </a:r>
            <a:r>
              <a:rPr kumimoji="0" lang="en-US" sz="1400" b="0" i="0" u="none" strike="noStrike" kern="0" cap="none" spc="0" normalizeH="0" baseline="-25000" noProof="0" dirty="0">
                <a:ln>
                  <a:noFill/>
                </a:ln>
                <a:solidFill>
                  <a:srgbClr val="595959"/>
                </a:solidFill>
                <a:effectLst/>
                <a:uLnTx/>
                <a:uFillTx/>
                <a:latin typeface="Arial"/>
                <a:cs typeface="Arial"/>
                <a:sym typeface="Arial"/>
              </a:rPr>
              <a:t>i=1</a:t>
            </a:r>
            <a:r>
              <a:rPr kumimoji="0" lang="en-US" sz="1400" b="0" i="0" u="none" strike="noStrike" kern="0" cap="none" spc="0" normalizeH="0" baseline="0" noProof="0" dirty="0">
                <a:ln>
                  <a:noFill/>
                </a:ln>
                <a:solidFill>
                  <a:srgbClr val="595959"/>
                </a:solidFill>
                <a:effectLst/>
                <a:uLnTx/>
                <a:uFillTx/>
                <a:latin typeface="Arial"/>
                <a:cs typeface="Arial"/>
                <a:sym typeface="Arial"/>
              </a:rPr>
              <a:t> and the network parameters θ</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2500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2500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2500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2500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2500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Inference time</a:t>
            </a:r>
          </a:p>
          <a:p>
            <a:pPr marL="914400" marR="0" lvl="1" indent="-317500" algn="l" defTabSz="914400" rtl="0" eaLnBrk="1" fontAlgn="auto" latinLnBrk="0" hangingPunct="1">
              <a:lnSpc>
                <a:spcPct val="115000"/>
              </a:lnSpc>
              <a:spcBef>
                <a:spcPts val="0"/>
              </a:spcBef>
              <a:spcAft>
                <a:spcPts val="0"/>
              </a:spcAft>
              <a:buClr>
                <a:srgbClr val="595959"/>
              </a:buClr>
              <a:buSzPts val="1400"/>
              <a:buFont typeface="Arial"/>
              <a:buChar char="○"/>
              <a:tabLst/>
              <a:defRPr/>
            </a:pPr>
            <a:r>
              <a:rPr kumimoji="0" lang="en-US" sz="1400" b="0" i="0" u="none" strike="noStrike" kern="0" cap="none" spc="0" normalizeH="0" baseline="0" noProof="0" dirty="0">
                <a:ln>
                  <a:noFill/>
                </a:ln>
                <a:solidFill>
                  <a:srgbClr val="595959"/>
                </a:solidFill>
                <a:effectLst/>
                <a:uLnTx/>
                <a:uFillTx/>
                <a:latin typeface="Arial"/>
                <a:cs typeface="Arial"/>
                <a:sym typeface="Arial"/>
              </a:rPr>
              <a:t>after training and fixing θ, a shape code zi for shape Xi can be estimated via Maximum-a-Posterior (MAP) estimation</a:t>
            </a:r>
            <a:endParaRPr kumimoji="0" lang="en-US" sz="1400" b="0" i="0" u="none" strike="noStrike" kern="0" cap="none" spc="0" normalizeH="0" baseline="-2500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600" b="0" i="0" u="none" strike="noStrike" kern="0" cap="none" spc="0" normalizeH="0" baseline="-2500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600" b="0" i="0" u="none" strike="noStrike" kern="0" cap="none" spc="0" normalizeH="0" baseline="-2500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600" b="0" i="0" u="none" strike="noStrike" kern="0" cap="none" spc="0" normalizeH="0" baseline="-2500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600" b="0" i="0" u="none" strike="noStrike" kern="0" cap="none" spc="0" normalizeH="0" baseline="-25000" noProof="0" dirty="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CA153FE3-8D84-4B7E-90C5-70BDB4C27036}"/>
              </a:ext>
            </a:extLst>
          </p:cNvPr>
          <p:cNvPicPr>
            <a:picLocks noChangeAspect="1"/>
          </p:cNvPicPr>
          <p:nvPr/>
        </p:nvPicPr>
        <p:blipFill rotWithShape="1">
          <a:blip r:embed="rId3"/>
          <a:srcRect l="12901" t="73554" r="58549" b="15861"/>
          <a:stretch/>
        </p:blipFill>
        <p:spPr>
          <a:xfrm>
            <a:off x="1835781" y="1633356"/>
            <a:ext cx="3748515" cy="781776"/>
          </a:xfrm>
          <a:prstGeom prst="rect">
            <a:avLst/>
          </a:prstGeom>
        </p:spPr>
      </p:pic>
      <p:pic>
        <p:nvPicPr>
          <p:cNvPr id="8" name="Picture 7">
            <a:extLst>
              <a:ext uri="{FF2B5EF4-FFF2-40B4-BE49-F238E27FC236}">
                <a16:creationId xmlns:a16="http://schemas.microsoft.com/office/drawing/2014/main" id="{073A27DB-8C17-43FC-9BCE-B6B3784C85E8}"/>
              </a:ext>
            </a:extLst>
          </p:cNvPr>
          <p:cNvPicPr>
            <a:picLocks noChangeAspect="1"/>
          </p:cNvPicPr>
          <p:nvPr/>
        </p:nvPicPr>
        <p:blipFill rotWithShape="1">
          <a:blip r:embed="rId4"/>
          <a:srcRect l="47482" t="50001" r="23664" b="42052"/>
          <a:stretch/>
        </p:blipFill>
        <p:spPr>
          <a:xfrm>
            <a:off x="1982362" y="3502538"/>
            <a:ext cx="3971235" cy="615252"/>
          </a:xfrm>
          <a:prstGeom prst="rect">
            <a:avLst/>
          </a:prstGeom>
        </p:spPr>
      </p:pic>
    </p:spTree>
    <p:extLst>
      <p:ext uri="{BB962C8B-B14F-4D97-AF65-F5344CB8AC3E}">
        <p14:creationId xmlns:p14="http://schemas.microsoft.com/office/powerpoint/2010/main" val="156522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dirty="0"/>
              <a:t>Experiments</a:t>
            </a:r>
            <a:r>
              <a:rPr lang="en-US" altLang="zh-CN" dirty="0"/>
              <a:t> – Comparison on benchmark characteristics </a:t>
            </a:r>
            <a:br>
              <a:rPr lang="en-US" altLang="zh-CN" dirty="0"/>
            </a:br>
            <a:endParaRPr dirty="0"/>
          </a:p>
        </p:txBody>
      </p:sp>
      <p:sp>
        <p:nvSpPr>
          <p:cNvPr id="124" name="Google Shape;124;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i="1" dirty="0"/>
          </a:p>
        </p:txBody>
      </p:sp>
      <p:pic>
        <p:nvPicPr>
          <p:cNvPr id="3" name="Picture 2">
            <a:extLst>
              <a:ext uri="{FF2B5EF4-FFF2-40B4-BE49-F238E27FC236}">
                <a16:creationId xmlns:a16="http://schemas.microsoft.com/office/drawing/2014/main" id="{E7A85C73-2C44-4835-A2C7-056759BA484E}"/>
              </a:ext>
            </a:extLst>
          </p:cNvPr>
          <p:cNvPicPr>
            <a:picLocks noChangeAspect="1"/>
          </p:cNvPicPr>
          <p:nvPr/>
        </p:nvPicPr>
        <p:blipFill rotWithShape="1">
          <a:blip r:embed="rId3"/>
          <a:srcRect l="12214" t="34877" r="19389" b="28889"/>
          <a:stretch/>
        </p:blipFill>
        <p:spPr>
          <a:xfrm>
            <a:off x="295293" y="1152475"/>
            <a:ext cx="8537007" cy="2543952"/>
          </a:xfrm>
          <a:prstGeom prst="rect">
            <a:avLst/>
          </a:prstGeom>
        </p:spPr>
      </p:pic>
    </p:spTree>
    <p:extLst>
      <p:ext uri="{BB962C8B-B14F-4D97-AF65-F5344CB8AC3E}">
        <p14:creationId xmlns:p14="http://schemas.microsoft.com/office/powerpoint/2010/main" val="1495566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16754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dirty="0"/>
              <a:t>Experiments</a:t>
            </a:r>
            <a:r>
              <a:rPr lang="en-US" altLang="zh-CN" dirty="0"/>
              <a:t> – Comparison on benchmark result </a:t>
            </a:r>
            <a:br>
              <a:rPr lang="en-US" altLang="zh-CN" dirty="0"/>
            </a:br>
            <a:endParaRPr dirty="0"/>
          </a:p>
        </p:txBody>
      </p:sp>
      <p:sp>
        <p:nvSpPr>
          <p:cNvPr id="124" name="Google Shape;124;p22"/>
          <p:cNvSpPr txBox="1">
            <a:spLocks noGrp="1"/>
          </p:cNvSpPr>
          <p:nvPr>
            <p:ph type="body" idx="1"/>
          </p:nvPr>
        </p:nvSpPr>
        <p:spPr>
          <a:xfrm>
            <a:off x="443903" y="848631"/>
            <a:ext cx="3743769"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i="1" dirty="0"/>
              <a:t>Metrics: Chamfer Distance, Earth’s Mover Distance</a:t>
            </a:r>
            <a:endParaRPr i="1" dirty="0"/>
          </a:p>
        </p:txBody>
      </p:sp>
      <p:pic>
        <p:nvPicPr>
          <p:cNvPr id="4" name="Picture 3">
            <a:extLst>
              <a:ext uri="{FF2B5EF4-FFF2-40B4-BE49-F238E27FC236}">
                <a16:creationId xmlns:a16="http://schemas.microsoft.com/office/drawing/2014/main" id="{D073F517-D63F-4C2D-9B45-153E9FEA1537}"/>
              </a:ext>
            </a:extLst>
          </p:cNvPr>
          <p:cNvPicPr>
            <a:picLocks noChangeAspect="1"/>
          </p:cNvPicPr>
          <p:nvPr/>
        </p:nvPicPr>
        <p:blipFill rotWithShape="1">
          <a:blip r:embed="rId3"/>
          <a:srcRect l="46718" t="44784" r="20458" b="29025"/>
          <a:stretch/>
        </p:blipFill>
        <p:spPr>
          <a:xfrm>
            <a:off x="4412565" y="848631"/>
            <a:ext cx="4419735" cy="1983741"/>
          </a:xfrm>
          <a:prstGeom prst="rect">
            <a:avLst/>
          </a:prstGeom>
        </p:spPr>
      </p:pic>
      <p:sp>
        <p:nvSpPr>
          <p:cNvPr id="7" name="Google Shape;124;p22">
            <a:extLst>
              <a:ext uri="{FF2B5EF4-FFF2-40B4-BE49-F238E27FC236}">
                <a16:creationId xmlns:a16="http://schemas.microsoft.com/office/drawing/2014/main" id="{DAE3DE02-F7E1-4160-9FE8-E10C75F8512A}"/>
              </a:ext>
            </a:extLst>
          </p:cNvPr>
          <p:cNvSpPr txBox="1">
            <a:spLocks/>
          </p:cNvSpPr>
          <p:nvPr/>
        </p:nvSpPr>
        <p:spPr>
          <a:xfrm>
            <a:off x="400391" y="2665213"/>
            <a:ext cx="3743769"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1200"/>
              </a:spcAft>
              <a:buClr>
                <a:srgbClr val="595959"/>
              </a:buClr>
              <a:buSzPts val="1800"/>
              <a:buFont typeface="Arial"/>
              <a:buNone/>
              <a:tabLst/>
              <a:defRPr/>
            </a:pPr>
            <a:r>
              <a:rPr kumimoji="0" lang="en-US" sz="1800" b="0" i="1" u="none" strike="noStrike" kern="0" cap="none" spc="0" normalizeH="0" baseline="0" noProof="0" dirty="0">
                <a:ln>
                  <a:noFill/>
                </a:ln>
                <a:solidFill>
                  <a:srgbClr val="595959"/>
                </a:solidFill>
                <a:effectLst/>
                <a:uLnTx/>
                <a:uFillTx/>
                <a:latin typeface="Arial"/>
                <a:cs typeface="Arial"/>
                <a:sym typeface="Arial"/>
              </a:rPr>
              <a:t>Visual Results:</a:t>
            </a:r>
          </a:p>
        </p:txBody>
      </p:sp>
      <p:pic>
        <p:nvPicPr>
          <p:cNvPr id="6" name="Picture 5">
            <a:extLst>
              <a:ext uri="{FF2B5EF4-FFF2-40B4-BE49-F238E27FC236}">
                <a16:creationId xmlns:a16="http://schemas.microsoft.com/office/drawing/2014/main" id="{AF099121-42C5-46F7-AADE-43FAC72D7D4E}"/>
              </a:ext>
            </a:extLst>
          </p:cNvPr>
          <p:cNvPicPr>
            <a:picLocks noChangeAspect="1"/>
          </p:cNvPicPr>
          <p:nvPr/>
        </p:nvPicPr>
        <p:blipFill rotWithShape="1">
          <a:blip r:embed="rId4"/>
          <a:srcRect l="11756" t="22406" r="20992" b="39026"/>
          <a:stretch/>
        </p:blipFill>
        <p:spPr>
          <a:xfrm>
            <a:off x="980712" y="3133904"/>
            <a:ext cx="6149514" cy="1983741"/>
          </a:xfrm>
          <a:prstGeom prst="rect">
            <a:avLst/>
          </a:prstGeom>
        </p:spPr>
      </p:pic>
    </p:spTree>
    <p:extLst>
      <p:ext uri="{BB962C8B-B14F-4D97-AF65-F5344CB8AC3E}">
        <p14:creationId xmlns:p14="http://schemas.microsoft.com/office/powerpoint/2010/main" val="1843244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167549"/>
            <a:ext cx="8832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dirty="0"/>
              <a:t>Experiments</a:t>
            </a:r>
            <a:r>
              <a:rPr lang="en-US" altLang="zh-CN" dirty="0"/>
              <a:t> – </a:t>
            </a:r>
            <a:r>
              <a:rPr lang="en-US" dirty="0"/>
              <a:t>Comparison for representing unknown shapes for various classes</a:t>
            </a:r>
            <a:br>
              <a:rPr lang="en-US" altLang="zh-CN" dirty="0"/>
            </a:br>
            <a:endParaRPr dirty="0"/>
          </a:p>
        </p:txBody>
      </p:sp>
      <p:sp>
        <p:nvSpPr>
          <p:cNvPr id="7" name="Google Shape;124;p22">
            <a:extLst>
              <a:ext uri="{FF2B5EF4-FFF2-40B4-BE49-F238E27FC236}">
                <a16:creationId xmlns:a16="http://schemas.microsoft.com/office/drawing/2014/main" id="{DAE3DE02-F7E1-4160-9FE8-E10C75F8512A}"/>
              </a:ext>
            </a:extLst>
          </p:cNvPr>
          <p:cNvSpPr txBox="1">
            <a:spLocks/>
          </p:cNvSpPr>
          <p:nvPr/>
        </p:nvSpPr>
        <p:spPr>
          <a:xfrm>
            <a:off x="400391" y="2665213"/>
            <a:ext cx="3743769"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1200"/>
              </a:spcAft>
              <a:buClr>
                <a:srgbClr val="595959"/>
              </a:buClr>
              <a:buSzPts val="1800"/>
              <a:buFont typeface="Arial"/>
              <a:buNone/>
              <a:tabLst/>
              <a:defRPr/>
            </a:pPr>
            <a:r>
              <a:rPr kumimoji="0" lang="en-US" sz="1800" b="0" i="1" u="none" strike="noStrike" kern="0" cap="none" spc="0" normalizeH="0" baseline="0" noProof="0" dirty="0">
                <a:ln>
                  <a:noFill/>
                </a:ln>
                <a:solidFill>
                  <a:srgbClr val="595959"/>
                </a:solidFill>
                <a:effectLst/>
                <a:uLnTx/>
                <a:uFillTx/>
                <a:latin typeface="Arial"/>
                <a:cs typeface="Arial"/>
                <a:sym typeface="Arial"/>
              </a:rPr>
              <a:t>Visual Results:</a:t>
            </a:r>
          </a:p>
        </p:txBody>
      </p:sp>
      <p:sp>
        <p:nvSpPr>
          <p:cNvPr id="3" name="Text Placeholder 2">
            <a:extLst>
              <a:ext uri="{FF2B5EF4-FFF2-40B4-BE49-F238E27FC236}">
                <a16:creationId xmlns:a16="http://schemas.microsoft.com/office/drawing/2014/main" id="{00CE18CF-90DC-46CF-8AEA-F677AC3D3ECB}"/>
              </a:ext>
            </a:extLst>
          </p:cNvPr>
          <p:cNvSpPr>
            <a:spLocks noGrp="1"/>
          </p:cNvSpPr>
          <p:nvPr>
            <p:ph type="body" idx="1"/>
          </p:nvPr>
        </p:nvSpPr>
        <p:spPr/>
        <p:txBody>
          <a:bodyPr/>
          <a:lstStyle/>
          <a:p>
            <a:pPr marL="114300" indent="0">
              <a:buNone/>
            </a:pPr>
            <a:endParaRPr lang="en-US" dirty="0"/>
          </a:p>
        </p:txBody>
      </p:sp>
      <p:pic>
        <p:nvPicPr>
          <p:cNvPr id="8" name="Picture 7">
            <a:extLst>
              <a:ext uri="{FF2B5EF4-FFF2-40B4-BE49-F238E27FC236}">
                <a16:creationId xmlns:a16="http://schemas.microsoft.com/office/drawing/2014/main" id="{10897832-99B0-49FF-852D-87360FC593C7}"/>
              </a:ext>
            </a:extLst>
          </p:cNvPr>
          <p:cNvPicPr>
            <a:picLocks noChangeAspect="1"/>
          </p:cNvPicPr>
          <p:nvPr/>
        </p:nvPicPr>
        <p:blipFill rotWithShape="1">
          <a:blip r:embed="rId3"/>
          <a:srcRect l="11832" t="38134" r="54679" b="8397"/>
          <a:stretch/>
        </p:blipFill>
        <p:spPr>
          <a:xfrm>
            <a:off x="3196732" y="1019102"/>
            <a:ext cx="3839262" cy="3448023"/>
          </a:xfrm>
          <a:prstGeom prst="rect">
            <a:avLst/>
          </a:prstGeom>
        </p:spPr>
      </p:pic>
    </p:spTree>
    <p:extLst>
      <p:ext uri="{BB962C8B-B14F-4D97-AF65-F5344CB8AC3E}">
        <p14:creationId xmlns:p14="http://schemas.microsoft.com/office/powerpoint/2010/main" val="16511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16754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dirty="0"/>
              <a:t>Experiments</a:t>
            </a:r>
            <a:r>
              <a:rPr lang="en-US" altLang="zh-CN" dirty="0"/>
              <a:t> – </a:t>
            </a:r>
            <a:r>
              <a:rPr lang="en-US" dirty="0"/>
              <a:t>Comparison for shape completion from partial range scans of unknown shapes</a:t>
            </a:r>
            <a:endParaRPr dirty="0"/>
          </a:p>
        </p:txBody>
      </p:sp>
      <p:pic>
        <p:nvPicPr>
          <p:cNvPr id="3" name="Picture 2">
            <a:extLst>
              <a:ext uri="{FF2B5EF4-FFF2-40B4-BE49-F238E27FC236}">
                <a16:creationId xmlns:a16="http://schemas.microsoft.com/office/drawing/2014/main" id="{A2C0760F-6B0E-4D53-B571-03FC2212354E}"/>
              </a:ext>
            </a:extLst>
          </p:cNvPr>
          <p:cNvPicPr>
            <a:picLocks noChangeAspect="1"/>
          </p:cNvPicPr>
          <p:nvPr/>
        </p:nvPicPr>
        <p:blipFill rotWithShape="1">
          <a:blip r:embed="rId3"/>
          <a:srcRect l="46273" t="32027" r="20916" b="30788"/>
          <a:stretch/>
        </p:blipFill>
        <p:spPr>
          <a:xfrm>
            <a:off x="5835409" y="1019103"/>
            <a:ext cx="2996892" cy="1910419"/>
          </a:xfrm>
          <a:prstGeom prst="rect">
            <a:avLst/>
          </a:prstGeom>
        </p:spPr>
      </p:pic>
      <p:pic>
        <p:nvPicPr>
          <p:cNvPr id="10" name="Picture 9">
            <a:extLst>
              <a:ext uri="{FF2B5EF4-FFF2-40B4-BE49-F238E27FC236}">
                <a16:creationId xmlns:a16="http://schemas.microsoft.com/office/drawing/2014/main" id="{B7357375-975B-4A57-A566-08F800127CA4}"/>
              </a:ext>
            </a:extLst>
          </p:cNvPr>
          <p:cNvPicPr>
            <a:picLocks noChangeAspect="1"/>
          </p:cNvPicPr>
          <p:nvPr/>
        </p:nvPicPr>
        <p:blipFill rotWithShape="1">
          <a:blip r:embed="rId4"/>
          <a:srcRect l="12061" t="25785" r="20152" b="5140"/>
          <a:stretch/>
        </p:blipFill>
        <p:spPr>
          <a:xfrm>
            <a:off x="457797" y="2010284"/>
            <a:ext cx="5173894" cy="2965667"/>
          </a:xfrm>
          <a:prstGeom prst="rect">
            <a:avLst/>
          </a:prstGeom>
        </p:spPr>
      </p:pic>
    </p:spTree>
    <p:extLst>
      <p:ext uri="{BB962C8B-B14F-4D97-AF65-F5344CB8AC3E}">
        <p14:creationId xmlns:p14="http://schemas.microsoft.com/office/powerpoint/2010/main" val="3193607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74521" y="1345465"/>
            <a:ext cx="8520600" cy="18654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altLang="zh-CN" dirty="0"/>
              <a:t>More training details and result comparison can be found in the </a:t>
            </a:r>
            <a:r>
              <a:rPr lang="en-US" dirty="0"/>
              <a:t>Supplements</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13985" y="-714277"/>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US" sz="3200" dirty="0" err="1"/>
              <a:t>PIFu</a:t>
            </a:r>
            <a:r>
              <a:rPr lang="en-US" sz="3200" dirty="0"/>
              <a:t>: Pixel-Aligned Implicit Function for</a:t>
            </a:r>
            <a:br>
              <a:rPr lang="en-US" sz="3200" dirty="0"/>
            </a:br>
            <a:r>
              <a:rPr lang="en-US" sz="3200" dirty="0"/>
              <a:t>High-Resolution Clothed Human Digitization</a:t>
            </a:r>
          </a:p>
        </p:txBody>
      </p:sp>
      <p:sp>
        <p:nvSpPr>
          <p:cNvPr id="55" name="Google Shape;55;p13"/>
          <p:cNvSpPr txBox="1">
            <a:spLocks noGrp="1"/>
          </p:cNvSpPr>
          <p:nvPr>
            <p:ph type="subTitle" idx="1"/>
          </p:nvPr>
        </p:nvSpPr>
        <p:spPr>
          <a:xfrm>
            <a:off x="213977" y="1375272"/>
            <a:ext cx="8520600" cy="1381888"/>
          </a:xfrm>
          <a:prstGeom prst="rect">
            <a:avLst/>
          </a:prstGeom>
        </p:spPr>
        <p:txBody>
          <a:bodyPr spcFirstLastPara="1" wrap="square" lIns="91425" tIns="91425" rIns="91425" bIns="91425" anchor="t" anchorCtr="0">
            <a:normAutofit/>
          </a:bodyPr>
          <a:lstStyle/>
          <a:p>
            <a:r>
              <a:rPr lang="en-US" sz="1600" dirty="0" err="1"/>
              <a:t>Shunsuke</a:t>
            </a:r>
            <a:r>
              <a:rPr lang="en-US" sz="1600" dirty="0"/>
              <a:t> Saito, Zeng Huang, </a:t>
            </a:r>
            <a:r>
              <a:rPr lang="en-US" sz="1600" dirty="0" err="1"/>
              <a:t>Ryota</a:t>
            </a:r>
            <a:r>
              <a:rPr lang="en-US" sz="1600" dirty="0"/>
              <a:t> </a:t>
            </a:r>
            <a:r>
              <a:rPr lang="en-US" sz="1600" dirty="0" err="1"/>
              <a:t>Natsume</a:t>
            </a:r>
            <a:r>
              <a:rPr lang="en-US" sz="1600" dirty="0"/>
              <a:t>,</a:t>
            </a:r>
          </a:p>
          <a:p>
            <a:r>
              <a:rPr lang="en-US" sz="1600" dirty="0"/>
              <a:t>Shigeo </a:t>
            </a:r>
            <a:r>
              <a:rPr lang="en-US" sz="1600" dirty="0" err="1"/>
              <a:t>Morishima</a:t>
            </a:r>
            <a:r>
              <a:rPr lang="en-US" sz="1600" dirty="0"/>
              <a:t>, </a:t>
            </a:r>
            <a:r>
              <a:rPr lang="en-US" sz="1600" dirty="0" err="1"/>
              <a:t>Angjoo</a:t>
            </a:r>
            <a:r>
              <a:rPr lang="en-US" sz="1600" dirty="0"/>
              <a:t> Kanazawa, Hao Li</a:t>
            </a:r>
          </a:p>
          <a:p>
            <a:endParaRPr lang="en-US" sz="1600" dirty="0"/>
          </a:p>
          <a:p>
            <a:r>
              <a:rPr lang="en-US" sz="1600" dirty="0"/>
              <a:t>USC, USC Institute for Creative Technologies, </a:t>
            </a:r>
            <a:r>
              <a:rPr lang="en-US" sz="1600" dirty="0" err="1"/>
              <a:t>Waseda</a:t>
            </a:r>
            <a:r>
              <a:rPr lang="en-US" sz="1600" dirty="0"/>
              <a:t> University, UCB, </a:t>
            </a:r>
            <a:r>
              <a:rPr lang="en-US" sz="1600" dirty="0" err="1"/>
              <a:t>Pinscreen</a:t>
            </a:r>
            <a:endParaRPr lang="en-US" sz="1600" dirty="0"/>
          </a:p>
        </p:txBody>
      </p:sp>
      <p:sp>
        <p:nvSpPr>
          <p:cNvPr id="56" name="Google Shape;56;p13"/>
          <p:cNvSpPr txBox="1"/>
          <p:nvPr/>
        </p:nvSpPr>
        <p:spPr>
          <a:xfrm>
            <a:off x="989697" y="2914451"/>
            <a:ext cx="6955200" cy="615523"/>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Project page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https://shunsukesaito.github.io/PIFu/</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2703CCD4-A26F-4808-8289-269E10587410}"/>
              </a:ext>
            </a:extLst>
          </p:cNvPr>
          <p:cNvPicPr>
            <a:picLocks noChangeAspect="1"/>
          </p:cNvPicPr>
          <p:nvPr/>
        </p:nvPicPr>
        <p:blipFill rotWithShape="1">
          <a:blip r:embed="rId4"/>
          <a:srcRect l="24428" t="31755" r="32824" b="50060"/>
          <a:stretch/>
        </p:blipFill>
        <p:spPr>
          <a:xfrm>
            <a:off x="411828" y="3881960"/>
            <a:ext cx="3908886" cy="935341"/>
          </a:xfrm>
          <a:prstGeom prst="rect">
            <a:avLst/>
          </a:prstGeom>
        </p:spPr>
      </p:pic>
      <p:pic>
        <p:nvPicPr>
          <p:cNvPr id="9" name="Picture 8">
            <a:extLst>
              <a:ext uri="{FF2B5EF4-FFF2-40B4-BE49-F238E27FC236}">
                <a16:creationId xmlns:a16="http://schemas.microsoft.com/office/drawing/2014/main" id="{465081FD-D261-45D1-A0A5-42C4A561156E}"/>
              </a:ext>
            </a:extLst>
          </p:cNvPr>
          <p:cNvPicPr>
            <a:picLocks noChangeAspect="1"/>
          </p:cNvPicPr>
          <p:nvPr/>
        </p:nvPicPr>
        <p:blipFill rotWithShape="1">
          <a:blip r:embed="rId4"/>
          <a:srcRect l="24387" t="50000" r="32865" b="31815"/>
          <a:stretch/>
        </p:blipFill>
        <p:spPr>
          <a:xfrm>
            <a:off x="4900067" y="3881960"/>
            <a:ext cx="3908886" cy="935341"/>
          </a:xfrm>
          <a:prstGeom prst="rect">
            <a:avLst/>
          </a:prstGeom>
        </p:spPr>
      </p:pic>
    </p:spTree>
    <p:extLst>
      <p:ext uri="{BB962C8B-B14F-4D97-AF65-F5344CB8AC3E}">
        <p14:creationId xmlns:p14="http://schemas.microsoft.com/office/powerpoint/2010/main" val="2541271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Background</a:t>
            </a:r>
            <a:endParaRPr dirty="0"/>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US" dirty="0"/>
              <a:t>Objective: </a:t>
            </a:r>
            <a:r>
              <a:rPr lang="en-US" dirty="0" err="1"/>
              <a:t>Infering</a:t>
            </a:r>
            <a:r>
              <a:rPr lang="en-US" dirty="0"/>
              <a:t> both 3D surface and texture from a single image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Situation at that time:</a:t>
            </a:r>
          </a:p>
          <a:p>
            <a:pPr marL="285750" lvl="0" indent="-285750" algn="l" rtl="0">
              <a:spcBef>
                <a:spcPts val="0"/>
              </a:spcBef>
              <a:spcAft>
                <a:spcPts val="0"/>
              </a:spcAft>
              <a:buFontTx/>
              <a:buChar char="-"/>
            </a:pPr>
            <a:r>
              <a:rPr lang="en-US" dirty="0"/>
              <a:t>For domain-specific objects, (</a:t>
            </a:r>
            <a:r>
              <a:rPr lang="en-US" dirty="0" err="1"/>
              <a:t>ie</a:t>
            </a:r>
            <a:r>
              <a:rPr lang="en-US" dirty="0"/>
              <a:t>. faces, human bodies, man-made objects), already possible to infer good 3D surfaces from images using parametric models, data-driven techniques, or deep neural networks</a:t>
            </a:r>
          </a:p>
          <a:p>
            <a:pPr marL="285750" lvl="0" indent="-285750" algn="l" rtl="0">
              <a:spcBef>
                <a:spcPts val="0"/>
              </a:spcBef>
              <a:spcAft>
                <a:spcPts val="0"/>
              </a:spcAft>
              <a:buFontTx/>
              <a:buChar char="-"/>
            </a:pPr>
            <a:r>
              <a:rPr lang="en-US" dirty="0"/>
              <a:t>FCN works in 3D shape representation was not well-explored</a:t>
            </a:r>
          </a:p>
          <a:p>
            <a:pPr marL="285750" lvl="0" indent="-285750" algn="l" rtl="0">
              <a:spcBef>
                <a:spcPts val="0"/>
              </a:spcBef>
              <a:spcAft>
                <a:spcPts val="0"/>
              </a:spcAft>
              <a:buFontTx/>
              <a:buChar char="-"/>
            </a:pPr>
            <a:endParaRPr lang="en-US" dirty="0"/>
          </a:p>
          <a:p>
            <a:pPr marL="0" lvl="0" indent="0" algn="l" rtl="0">
              <a:spcBef>
                <a:spcPts val="0"/>
              </a:spcBef>
              <a:spcAft>
                <a:spcPts val="0"/>
              </a:spcAft>
              <a:buNone/>
            </a:pPr>
            <a:r>
              <a:rPr lang="en-US" dirty="0"/>
              <a:t>Issues:</a:t>
            </a:r>
          </a:p>
          <a:p>
            <a:pPr marL="285750" lvl="0" indent="-285750" algn="l" rtl="0">
              <a:spcBef>
                <a:spcPts val="0"/>
              </a:spcBef>
              <a:spcAft>
                <a:spcPts val="0"/>
              </a:spcAft>
              <a:buFontTx/>
              <a:buChar char="-"/>
            </a:pPr>
            <a:r>
              <a:rPr lang="en-US" dirty="0"/>
              <a:t>Resolution limited due to ineffective mode representation</a:t>
            </a:r>
          </a:p>
          <a:p>
            <a:pPr marL="0" lvl="0" indent="0" algn="l" rtl="0">
              <a:spcBef>
                <a:spcPts val="0"/>
              </a:spcBef>
              <a:spcAft>
                <a:spcPts val="0"/>
              </a:spcAft>
              <a:buNone/>
            </a:pPr>
            <a:r>
              <a:rPr lang="en-US" dirty="0"/>
              <a:t>-    Texture inference Is hard</a:t>
            </a:r>
          </a:p>
          <a:p>
            <a:pPr marL="0" lvl="0" indent="0" algn="l" rtl="0">
              <a:spcBef>
                <a:spcPts val="0"/>
              </a:spcBef>
              <a:spcAft>
                <a:spcPts val="0"/>
              </a:spcAft>
              <a:buNone/>
            </a:pPr>
            <a:endParaRPr lang="en-US" dirty="0"/>
          </a:p>
          <a:p>
            <a:pPr marL="285750" lvl="0" indent="-285750" algn="l" rtl="0">
              <a:spcBef>
                <a:spcPts val="0"/>
              </a:spcBef>
              <a:spcAft>
                <a:spcPts val="0"/>
              </a:spcAft>
              <a:buFontTx/>
              <a:buChar char="-"/>
            </a:pPr>
            <a:endParaRPr lang="en-US" dirty="0"/>
          </a:p>
        </p:txBody>
      </p:sp>
    </p:spTree>
    <p:extLst>
      <p:ext uri="{BB962C8B-B14F-4D97-AF65-F5344CB8AC3E}">
        <p14:creationId xmlns:p14="http://schemas.microsoft.com/office/powerpoint/2010/main" val="2867052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altLang="zh-CN" dirty="0"/>
              <a:t>Paper Contributions</a:t>
            </a:r>
            <a:br>
              <a:rPr lang="en-US" dirty="0"/>
            </a:br>
            <a:endParaRPr dirty="0"/>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lvl="0" algn="l" rtl="0">
              <a:spcBef>
                <a:spcPts val="0"/>
              </a:spcBef>
              <a:spcAft>
                <a:spcPts val="0"/>
              </a:spcAft>
              <a:buAutoNum type="arabicPeriod"/>
            </a:pPr>
            <a:r>
              <a:rPr lang="en-US" dirty="0"/>
              <a:t>Aligning local features at the pixel level to the global context of the entire object</a:t>
            </a:r>
          </a:p>
          <a:p>
            <a:pPr marL="342900" lvl="0" algn="l" rtl="0">
              <a:spcBef>
                <a:spcPts val="0"/>
              </a:spcBef>
              <a:spcAft>
                <a:spcPts val="0"/>
              </a:spcAft>
              <a:buAutoNum type="arabicPeriod"/>
            </a:pPr>
            <a:endParaRPr lang="en-US" dirty="0"/>
          </a:p>
          <a:p>
            <a:pPr marL="342900" lvl="0" algn="l" rtl="0">
              <a:spcBef>
                <a:spcPts val="0"/>
              </a:spcBef>
              <a:spcAft>
                <a:spcPts val="0"/>
              </a:spcAft>
              <a:buAutoNum type="arabicPeriod"/>
            </a:pPr>
            <a:r>
              <a:rPr lang="en-US" dirty="0"/>
              <a:t>Not requiring high memory usage as in voxel representation</a:t>
            </a:r>
          </a:p>
          <a:p>
            <a:pPr marL="342900" lvl="0" algn="l" rtl="0">
              <a:spcBef>
                <a:spcPts val="0"/>
              </a:spcBef>
              <a:spcAft>
                <a:spcPts val="0"/>
              </a:spcAft>
              <a:buAutoNum type="arabicPeriod"/>
            </a:pPr>
            <a:endParaRPr lang="en-US" dirty="0"/>
          </a:p>
          <a:p>
            <a:pPr marL="342900" lvl="0" algn="l" rtl="0">
              <a:spcBef>
                <a:spcPts val="0"/>
              </a:spcBef>
              <a:spcAft>
                <a:spcPts val="0"/>
              </a:spcAft>
              <a:buAutoNum type="arabicPeriod"/>
            </a:pPr>
            <a:r>
              <a:rPr lang="en-US" dirty="0"/>
              <a:t>Can be extended to arbitrary number of views as input</a:t>
            </a:r>
          </a:p>
          <a:p>
            <a:pPr marL="342900" lvl="0" algn="l" rtl="0">
              <a:spcBef>
                <a:spcPts val="0"/>
              </a:spcBef>
              <a:spcAft>
                <a:spcPts val="0"/>
              </a:spcAft>
              <a:buAutoNum type="arabicPeriod"/>
            </a:pPr>
            <a:endParaRPr lang="en-US" altLang="zh-CN" dirty="0"/>
          </a:p>
          <a:p>
            <a:pPr marL="0" lvl="0" indent="0" algn="l" rtl="0">
              <a:spcBef>
                <a:spcPts val="0"/>
              </a:spcBef>
              <a:spcAft>
                <a:spcPts val="0"/>
              </a:spcAft>
              <a:buNone/>
            </a:pPr>
            <a:endParaRPr lang="en-US" altLang="zh-CN" dirty="0"/>
          </a:p>
          <a:p>
            <a:pPr algn="l"/>
            <a:endParaRPr lang="en-US" dirty="0"/>
          </a:p>
        </p:txBody>
      </p:sp>
    </p:spTree>
    <p:extLst>
      <p:ext uri="{BB962C8B-B14F-4D97-AF65-F5344CB8AC3E}">
        <p14:creationId xmlns:p14="http://schemas.microsoft.com/office/powerpoint/2010/main" val="283762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altLang="zh-CN" dirty="0"/>
              <a:t>Related </a:t>
            </a:r>
            <a:r>
              <a:rPr lang="zh-CN" dirty="0"/>
              <a:t>works</a:t>
            </a:r>
            <a:r>
              <a:rPr lang="en-US" altLang="zh-CN" dirty="0"/>
              <a:t> - </a:t>
            </a:r>
            <a:r>
              <a:rPr lang="en-US" dirty="0"/>
              <a:t>3D Human Digitization</a:t>
            </a:r>
            <a:br>
              <a:rPr lang="en-US" dirty="0"/>
            </a:br>
            <a:endParaRPr dirty="0"/>
          </a:p>
        </p:txBody>
      </p:sp>
      <p:sp>
        <p:nvSpPr>
          <p:cNvPr id="68" name="Google Shape;68;p15"/>
          <p:cNvSpPr txBox="1">
            <a:spLocks noGrp="1"/>
          </p:cNvSpPr>
          <p:nvPr>
            <p:ph type="body" idx="1"/>
          </p:nvPr>
        </p:nvSpPr>
        <p:spPr>
          <a:xfrm>
            <a:off x="311700" y="1152475"/>
            <a:ext cx="8520600" cy="2421363"/>
          </a:xfrm>
          <a:prstGeom prst="rect">
            <a:avLst/>
          </a:prstGeom>
        </p:spPr>
        <p:txBody>
          <a:bodyPr spcFirstLastPara="1" wrap="square" lIns="91425" tIns="91425" rIns="91425" bIns="91425" anchor="t" anchorCtr="0">
            <a:normAutofit/>
          </a:bodyPr>
          <a:lstStyle/>
          <a:p>
            <a:pPr algn="l"/>
            <a:r>
              <a:rPr lang="en-US" dirty="0"/>
              <a:t>Parametric models </a:t>
            </a:r>
            <a:r>
              <a:rPr lang="en-US" altLang="zh-CN" dirty="0"/>
              <a:t>: </a:t>
            </a:r>
          </a:p>
          <a:p>
            <a:pPr lvl="1"/>
            <a:r>
              <a:rPr lang="en-US" altLang="zh-CN" dirty="0"/>
              <a:t>E.g.</a:t>
            </a:r>
            <a:r>
              <a:rPr lang="en-US" dirty="0"/>
              <a:t> SCAPE, SMPL</a:t>
            </a:r>
          </a:p>
          <a:p>
            <a:pPr lvl="1"/>
            <a:r>
              <a:rPr lang="en-US" dirty="0"/>
              <a:t>Adv:</a:t>
            </a:r>
          </a:p>
          <a:p>
            <a:pPr lvl="2"/>
            <a:r>
              <a:rPr lang="en-US" dirty="0"/>
              <a:t>Capability to capture human body measurements and motions</a:t>
            </a:r>
          </a:p>
          <a:p>
            <a:pPr lvl="1"/>
            <a:r>
              <a:rPr lang="en-US" altLang="zh-CN" dirty="0"/>
              <a:t>Issue:</a:t>
            </a:r>
          </a:p>
          <a:p>
            <a:pPr lvl="2"/>
            <a:r>
              <a:rPr lang="en-US" dirty="0"/>
              <a:t>Only produce a naked human body - 3D surfaces (</a:t>
            </a:r>
            <a:r>
              <a:rPr lang="en-US" dirty="0" err="1"/>
              <a:t>ie</a:t>
            </a:r>
            <a:r>
              <a:rPr lang="en-US" dirty="0"/>
              <a:t>. clothing, hair, and other accessories) are all ignored</a:t>
            </a:r>
            <a:endParaRPr lang="en-US" altLang="zh-CN" dirty="0"/>
          </a:p>
          <a:p>
            <a:pPr lvl="2"/>
            <a:endParaRPr lang="en-US" dirty="0"/>
          </a:p>
          <a:p>
            <a:pPr lvl="2"/>
            <a:endParaRPr lang="en-US" dirty="0"/>
          </a:p>
          <a:p>
            <a:pPr lvl="2"/>
            <a:endParaRPr lang="en-US" dirty="0"/>
          </a:p>
        </p:txBody>
      </p:sp>
    </p:spTree>
    <p:extLst>
      <p:ext uri="{BB962C8B-B14F-4D97-AF65-F5344CB8AC3E}">
        <p14:creationId xmlns:p14="http://schemas.microsoft.com/office/powerpoint/2010/main" val="51043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Course Project Presentation</a:t>
            </a:r>
          </a:p>
        </p:txBody>
      </p:sp>
      <p:sp>
        <p:nvSpPr>
          <p:cNvPr id="3" name="Content Placeholder 2"/>
          <p:cNvSpPr>
            <a:spLocks noGrp="1"/>
          </p:cNvSpPr>
          <p:nvPr>
            <p:ph idx="1"/>
          </p:nvPr>
        </p:nvSpPr>
        <p:spPr/>
        <p:txBody>
          <a:bodyPr/>
          <a:lstStyle/>
          <a:p>
            <a:r>
              <a:rPr lang="en-US" dirty="0"/>
              <a:t>Submit the course project presentation as a video by May 4 on Canvas</a:t>
            </a:r>
          </a:p>
          <a:p>
            <a:r>
              <a:rPr lang="en-US" dirty="0"/>
              <a:t>We will play the videos on May 5 and 10</a:t>
            </a:r>
          </a:p>
          <a:p>
            <a:r>
              <a:rPr lang="en-US" dirty="0"/>
              <a:t>Each video is up to 4 minutes as we have 38 groups</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altLang="zh-CN" dirty="0"/>
              <a:t>Related </a:t>
            </a:r>
            <a:r>
              <a:rPr lang="zh-CN" dirty="0"/>
              <a:t>works</a:t>
            </a:r>
            <a:r>
              <a:rPr lang="en-US" altLang="zh-CN" dirty="0"/>
              <a:t> – </a:t>
            </a:r>
            <a:r>
              <a:rPr lang="en-US" dirty="0"/>
              <a:t>Texture Inference</a:t>
            </a:r>
            <a:br>
              <a:rPr lang="en-US" dirty="0"/>
            </a:br>
            <a:endParaRPr dirty="0"/>
          </a:p>
        </p:txBody>
      </p:sp>
      <p:sp>
        <p:nvSpPr>
          <p:cNvPr id="68" name="Google Shape;68;p15"/>
          <p:cNvSpPr txBox="1">
            <a:spLocks noGrp="1"/>
          </p:cNvSpPr>
          <p:nvPr>
            <p:ph type="body" idx="1"/>
          </p:nvPr>
        </p:nvSpPr>
        <p:spPr>
          <a:xfrm>
            <a:off x="311700" y="1152475"/>
            <a:ext cx="8520600" cy="2421363"/>
          </a:xfrm>
          <a:prstGeom prst="rect">
            <a:avLst/>
          </a:prstGeom>
        </p:spPr>
        <p:txBody>
          <a:bodyPr spcFirstLastPara="1" wrap="square" lIns="91425" tIns="91425" rIns="91425" bIns="91425" anchor="t" anchorCtr="0">
            <a:normAutofit/>
          </a:bodyPr>
          <a:lstStyle/>
          <a:p>
            <a:pPr algn="l"/>
            <a:r>
              <a:rPr lang="en-US" altLang="zh-CN" dirty="0"/>
              <a:t>Synthesis back view from front one (</a:t>
            </a:r>
            <a:r>
              <a:rPr lang="en-US" altLang="zh-CN" dirty="0" err="1"/>
              <a:t>e.g.Siclope</a:t>
            </a:r>
            <a:r>
              <a:rPr lang="en-US" altLang="zh-CN" dirty="0"/>
              <a:t>)</a:t>
            </a:r>
          </a:p>
          <a:p>
            <a:pPr lvl="1"/>
            <a:r>
              <a:rPr lang="en-US" altLang="zh-CN" dirty="0"/>
              <a:t>Issue:</a:t>
            </a:r>
          </a:p>
          <a:p>
            <a:pPr lvl="2"/>
            <a:r>
              <a:rPr lang="en-US" altLang="zh-CN" dirty="0"/>
              <a:t>Self-occluding regions and side views cannot be handled</a:t>
            </a:r>
          </a:p>
          <a:p>
            <a:pPr algn="l"/>
            <a:endParaRPr lang="en-US" altLang="zh-CN" dirty="0"/>
          </a:p>
          <a:p>
            <a:pPr algn="l"/>
            <a:r>
              <a:rPr lang="en-US" altLang="zh-CN" dirty="0"/>
              <a:t>Directly predicts RGB values on a UV Inference</a:t>
            </a:r>
          </a:p>
          <a:p>
            <a:pPr lvl="1"/>
            <a:r>
              <a:rPr lang="en-US" altLang="zh-CN" dirty="0"/>
              <a:t>“Learning category-specific mesh reconstruction from image collections”</a:t>
            </a:r>
          </a:p>
          <a:p>
            <a:pPr lvl="1"/>
            <a:r>
              <a:rPr lang="en-US" altLang="zh-CN" dirty="0"/>
              <a:t>Issue:</a:t>
            </a:r>
          </a:p>
          <a:p>
            <a:pPr lvl="2"/>
            <a:r>
              <a:rPr lang="en-US" altLang="zh-CN" dirty="0"/>
              <a:t>Can only handle known topology -&gt; not suitable for clothing inference</a:t>
            </a:r>
          </a:p>
          <a:p>
            <a:pPr lvl="2"/>
            <a:endParaRPr lang="en-US" altLang="zh-CN" dirty="0"/>
          </a:p>
          <a:p>
            <a:pPr algn="l"/>
            <a:endParaRPr lang="en-US" dirty="0"/>
          </a:p>
          <a:p>
            <a:pPr algn="l"/>
            <a:endParaRPr lang="en-US" dirty="0"/>
          </a:p>
          <a:p>
            <a:pPr lvl="2"/>
            <a:endParaRPr lang="en-US" dirty="0"/>
          </a:p>
          <a:p>
            <a:pPr lvl="2"/>
            <a:endParaRPr lang="en-US" dirty="0"/>
          </a:p>
        </p:txBody>
      </p:sp>
    </p:spTree>
    <p:extLst>
      <p:ext uri="{BB962C8B-B14F-4D97-AF65-F5344CB8AC3E}">
        <p14:creationId xmlns:p14="http://schemas.microsoft.com/office/powerpoint/2010/main" val="886928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386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200" dirty="0"/>
              <a:t>Proposed Method</a:t>
            </a:r>
            <a:endParaRPr sz="2200" dirty="0"/>
          </a:p>
        </p:txBody>
      </p:sp>
      <p:sp>
        <p:nvSpPr>
          <p:cNvPr id="7" name="Google Shape;68;p15">
            <a:extLst>
              <a:ext uri="{FF2B5EF4-FFF2-40B4-BE49-F238E27FC236}">
                <a16:creationId xmlns:a16="http://schemas.microsoft.com/office/drawing/2014/main" id="{074B4243-19E2-4496-AD79-ED7F87D33BE2}"/>
              </a:ext>
            </a:extLst>
          </p:cNvPr>
          <p:cNvSpPr txBox="1">
            <a:spLocks/>
          </p:cNvSpPr>
          <p:nvPr/>
        </p:nvSpPr>
        <p:spPr>
          <a:xfrm>
            <a:off x="311700" y="3929825"/>
            <a:ext cx="8520600" cy="105400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Two branches</a:t>
            </a:r>
          </a:p>
          <a:p>
            <a:pPr marL="914400" marR="0" lvl="1" indent="-317500" algn="l" defTabSz="914400" rtl="0" eaLnBrk="1" fontAlgn="auto" latinLnBrk="0" hangingPunct="1">
              <a:lnSpc>
                <a:spcPct val="115000"/>
              </a:lnSpc>
              <a:spcBef>
                <a:spcPts val="0"/>
              </a:spcBef>
              <a:spcAft>
                <a:spcPts val="0"/>
              </a:spcAft>
              <a:buClr>
                <a:srgbClr val="595959"/>
              </a:buClr>
              <a:buSzPts val="1400"/>
              <a:buFont typeface="Arial"/>
              <a:buChar char="○"/>
              <a:tabLst/>
              <a:defRPr/>
            </a:pPr>
            <a:r>
              <a:rPr kumimoji="0" lang="en-US" sz="1400" b="0" i="0" u="none" strike="noStrike" kern="0" cap="none" spc="0" normalizeH="0" baseline="0" noProof="0" dirty="0">
                <a:ln>
                  <a:noFill/>
                </a:ln>
                <a:solidFill>
                  <a:srgbClr val="595959"/>
                </a:solidFill>
                <a:effectLst/>
                <a:uLnTx/>
                <a:uFillTx/>
                <a:latin typeface="Arial"/>
                <a:cs typeface="Arial"/>
                <a:sym typeface="Arial"/>
              </a:rPr>
              <a:t>Surface Reconstruction </a:t>
            </a:r>
          </a:p>
          <a:p>
            <a:pPr marL="914400" marR="0" lvl="1" indent="-317500" algn="l" defTabSz="914400" rtl="0" eaLnBrk="1" fontAlgn="auto" latinLnBrk="0" hangingPunct="1">
              <a:lnSpc>
                <a:spcPct val="115000"/>
              </a:lnSpc>
              <a:spcBef>
                <a:spcPts val="0"/>
              </a:spcBef>
              <a:spcAft>
                <a:spcPts val="0"/>
              </a:spcAft>
              <a:buClr>
                <a:srgbClr val="595959"/>
              </a:buClr>
              <a:buSzPts val="1400"/>
              <a:buFont typeface="Arial"/>
              <a:buChar char="○"/>
              <a:tabLst/>
              <a:defRPr/>
            </a:pPr>
            <a:r>
              <a:rPr kumimoji="0" lang="en-US" sz="1400" b="0" i="0" u="none" strike="noStrike" kern="0" cap="none" spc="0" normalizeH="0" baseline="0" noProof="0" dirty="0">
                <a:ln>
                  <a:noFill/>
                </a:ln>
                <a:solidFill>
                  <a:srgbClr val="595959"/>
                </a:solidFill>
                <a:effectLst/>
                <a:uLnTx/>
                <a:uFillTx/>
                <a:latin typeface="Arial"/>
                <a:cs typeface="Arial"/>
                <a:sym typeface="Arial"/>
              </a:rPr>
              <a:t>Texture Reconstruction </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96161CB2-20F7-483F-8C20-77921D7CE123}"/>
              </a:ext>
            </a:extLst>
          </p:cNvPr>
          <p:cNvPicPr>
            <a:picLocks noChangeAspect="1"/>
          </p:cNvPicPr>
          <p:nvPr/>
        </p:nvPicPr>
        <p:blipFill rotWithShape="1">
          <a:blip r:embed="rId3"/>
          <a:srcRect l="27481" t="42884" r="35420" b="21696"/>
          <a:stretch/>
        </p:blipFill>
        <p:spPr>
          <a:xfrm>
            <a:off x="1493754" y="502571"/>
            <a:ext cx="6274102" cy="3369424"/>
          </a:xfrm>
          <a:prstGeom prst="rect">
            <a:avLst/>
          </a:prstGeom>
        </p:spPr>
      </p:pic>
    </p:spTree>
    <p:extLst>
      <p:ext uri="{BB962C8B-B14F-4D97-AF65-F5344CB8AC3E}">
        <p14:creationId xmlns:p14="http://schemas.microsoft.com/office/powerpoint/2010/main" val="2059276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386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200" dirty="0"/>
              <a:t>Proposed Method</a:t>
            </a:r>
            <a:endParaRPr sz="2200" dirty="0"/>
          </a:p>
        </p:txBody>
      </p:sp>
      <p:sp>
        <p:nvSpPr>
          <p:cNvPr id="7" name="Google Shape;68;p15">
            <a:extLst>
              <a:ext uri="{FF2B5EF4-FFF2-40B4-BE49-F238E27FC236}">
                <a16:creationId xmlns:a16="http://schemas.microsoft.com/office/drawing/2014/main" id="{074B4243-19E2-4496-AD79-ED7F87D33BE2}"/>
              </a:ext>
            </a:extLst>
          </p:cNvPr>
          <p:cNvSpPr txBox="1">
            <a:spLocks/>
          </p:cNvSpPr>
          <p:nvPr/>
        </p:nvSpPr>
        <p:spPr>
          <a:xfrm>
            <a:off x="311700" y="2764139"/>
            <a:ext cx="8520600" cy="234073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Each branch</a:t>
            </a:r>
          </a:p>
          <a:p>
            <a:pPr marL="914400" marR="0" lvl="1" indent="-317500" algn="l" defTabSz="914400" rtl="0" eaLnBrk="1" fontAlgn="auto" latinLnBrk="0" hangingPunct="1">
              <a:lnSpc>
                <a:spcPct val="115000"/>
              </a:lnSpc>
              <a:spcBef>
                <a:spcPts val="0"/>
              </a:spcBef>
              <a:spcAft>
                <a:spcPts val="0"/>
              </a:spcAft>
              <a:buClr>
                <a:srgbClr val="595959"/>
              </a:buClr>
              <a:buSzPts val="1400"/>
              <a:buFont typeface="Arial"/>
              <a:buChar char="○"/>
              <a:tabLst/>
              <a:defRPr/>
            </a:pPr>
            <a:r>
              <a:rPr kumimoji="0" lang="en-US" sz="1400" b="0" i="0" u="none" strike="noStrike" kern="0" cap="none" spc="0" normalizeH="0" baseline="0" noProof="0" dirty="0">
                <a:ln>
                  <a:noFill/>
                </a:ln>
                <a:solidFill>
                  <a:srgbClr val="595959"/>
                </a:solidFill>
                <a:effectLst/>
                <a:uLnTx/>
                <a:uFillTx/>
                <a:latin typeface="Arial"/>
                <a:cs typeface="Arial"/>
                <a:sym typeface="Arial"/>
              </a:rPr>
              <a:t>Image Encoder to get the feature (Hourglass)</a:t>
            </a:r>
          </a:p>
          <a:p>
            <a:pPr marL="914400" marR="0" lvl="1" indent="-317500" algn="l" defTabSz="914400" rtl="0" eaLnBrk="1" fontAlgn="auto" latinLnBrk="0" hangingPunct="1">
              <a:lnSpc>
                <a:spcPct val="115000"/>
              </a:lnSpc>
              <a:spcBef>
                <a:spcPts val="0"/>
              </a:spcBef>
              <a:spcAft>
                <a:spcPts val="0"/>
              </a:spcAft>
              <a:buClr>
                <a:srgbClr val="595959"/>
              </a:buClr>
              <a:buSzPts val="1400"/>
              <a:buFont typeface="Arial"/>
              <a:buChar char="○"/>
              <a:tabLst/>
              <a:defRPr/>
            </a:pPr>
            <a:r>
              <a:rPr kumimoji="0" lang="en-US" sz="1400" b="0" i="0" u="none" strike="noStrike" kern="0" cap="none" spc="0" normalizeH="0" baseline="0" noProof="0" dirty="0">
                <a:ln>
                  <a:noFill/>
                </a:ln>
                <a:solidFill>
                  <a:srgbClr val="595959"/>
                </a:solidFill>
                <a:effectLst/>
                <a:uLnTx/>
                <a:uFillTx/>
                <a:latin typeface="Arial"/>
                <a:cs typeface="Arial"/>
                <a:sym typeface="Arial"/>
              </a:rPr>
              <a:t>Gather the feature at the pixel + querying depth for the pixel -&gt;return occupancy RGB value</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For Texture Branch</a:t>
            </a:r>
          </a:p>
          <a:p>
            <a:pPr marL="914400" marR="0" lvl="1" indent="-317500" algn="l" defTabSz="914400" rtl="0" eaLnBrk="1" fontAlgn="auto" latinLnBrk="0" hangingPunct="1">
              <a:lnSpc>
                <a:spcPct val="115000"/>
              </a:lnSpc>
              <a:spcBef>
                <a:spcPts val="0"/>
              </a:spcBef>
              <a:spcAft>
                <a:spcPts val="0"/>
              </a:spcAft>
              <a:buClr>
                <a:srgbClr val="595959"/>
              </a:buClr>
              <a:buSzPts val="1400"/>
              <a:buFont typeface="Arial"/>
              <a:buChar char="○"/>
              <a:tabLst/>
              <a:defRPr/>
            </a:pPr>
            <a:r>
              <a:rPr kumimoji="0" lang="en-US" sz="1400" b="0" i="0" u="none" strike="noStrike" kern="0" cap="none" spc="0" normalizeH="0" baseline="0" noProof="0" dirty="0">
                <a:ln>
                  <a:noFill/>
                </a:ln>
                <a:solidFill>
                  <a:srgbClr val="595959"/>
                </a:solidFill>
                <a:effectLst/>
                <a:uLnTx/>
                <a:uFillTx/>
                <a:latin typeface="Arial"/>
                <a:cs typeface="Arial"/>
                <a:sym typeface="Arial"/>
              </a:rPr>
              <a:t>Input image constrained by Surface Branch’s image feature</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96161CB2-20F7-483F-8C20-77921D7CE123}"/>
              </a:ext>
            </a:extLst>
          </p:cNvPr>
          <p:cNvPicPr>
            <a:picLocks noChangeAspect="1"/>
          </p:cNvPicPr>
          <p:nvPr/>
        </p:nvPicPr>
        <p:blipFill rotWithShape="1">
          <a:blip r:embed="rId3"/>
          <a:srcRect l="27481" t="42884" r="35420" b="21696"/>
          <a:stretch/>
        </p:blipFill>
        <p:spPr>
          <a:xfrm>
            <a:off x="3598239" y="118663"/>
            <a:ext cx="5234061" cy="2810884"/>
          </a:xfrm>
          <a:prstGeom prst="rect">
            <a:avLst/>
          </a:prstGeom>
        </p:spPr>
      </p:pic>
    </p:spTree>
    <p:extLst>
      <p:ext uri="{BB962C8B-B14F-4D97-AF65-F5344CB8AC3E}">
        <p14:creationId xmlns:p14="http://schemas.microsoft.com/office/powerpoint/2010/main" val="606014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38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zh-CN" dirty="0"/>
              <a:t>Proposed Method Formulation</a:t>
            </a:r>
            <a:endParaRPr sz="2200" dirty="0"/>
          </a:p>
        </p:txBody>
      </p:sp>
      <p:sp>
        <p:nvSpPr>
          <p:cNvPr id="7" name="Google Shape;68;p15">
            <a:extLst>
              <a:ext uri="{FF2B5EF4-FFF2-40B4-BE49-F238E27FC236}">
                <a16:creationId xmlns:a16="http://schemas.microsoft.com/office/drawing/2014/main" id="{074B4243-19E2-4496-AD79-ED7F87D33BE2}"/>
              </a:ext>
            </a:extLst>
          </p:cNvPr>
          <p:cNvSpPr txBox="1">
            <a:spLocks/>
          </p:cNvSpPr>
          <p:nvPr/>
        </p:nvSpPr>
        <p:spPr>
          <a:xfrm>
            <a:off x="311700" y="611325"/>
            <a:ext cx="8520600" cy="384531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Occupancy Function</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Loss Function</a:t>
            </a:r>
          </a:p>
          <a:p>
            <a:pPr marL="914400" marR="0" lvl="1" indent="-317500" algn="l" defTabSz="914400" rtl="0" eaLnBrk="1" fontAlgn="auto" latinLnBrk="0" hangingPunct="1">
              <a:lnSpc>
                <a:spcPct val="115000"/>
              </a:lnSpc>
              <a:spcBef>
                <a:spcPts val="0"/>
              </a:spcBef>
              <a:spcAft>
                <a:spcPts val="0"/>
              </a:spcAft>
              <a:buClr>
                <a:srgbClr val="595959"/>
              </a:buClr>
              <a:buSzPts val="1400"/>
              <a:buFont typeface="Arial"/>
              <a:buChar char="○"/>
              <a:tabLst/>
              <a:defRPr/>
            </a:pPr>
            <a:r>
              <a:rPr kumimoji="0" lang="en-US" sz="1400" b="0" i="0" u="none" strike="noStrike" kern="0" cap="none" spc="0" normalizeH="0" baseline="0" noProof="0" dirty="0">
                <a:ln>
                  <a:noFill/>
                </a:ln>
                <a:solidFill>
                  <a:srgbClr val="595959"/>
                </a:solidFill>
                <a:effectLst/>
                <a:uLnTx/>
                <a:uFillTx/>
                <a:latin typeface="Arial"/>
                <a:cs typeface="Arial"/>
                <a:sym typeface="Arial"/>
              </a:rPr>
              <a:t>Surface branch</a:t>
            </a:r>
          </a:p>
          <a:p>
            <a:pPr marL="914400" marR="0" lvl="1" indent="-317500" algn="l" defTabSz="914400" rtl="0" eaLnBrk="1" fontAlgn="auto" latinLnBrk="0" hangingPunct="1">
              <a:lnSpc>
                <a:spcPct val="115000"/>
              </a:lnSpc>
              <a:spcBef>
                <a:spcPts val="0"/>
              </a:spcBef>
              <a:spcAft>
                <a:spcPts val="0"/>
              </a:spcAft>
              <a:buClr>
                <a:srgbClr val="595959"/>
              </a:buClr>
              <a:buSzPts val="1400"/>
              <a:buFont typeface="Arial"/>
              <a:buChar char="○"/>
              <a:tabLst/>
              <a:defRPr/>
            </a:pPr>
            <a:endParaRPr kumimoji="0" lang="en-US" sz="1400" b="0" i="0" u="none" strike="noStrike" kern="0" cap="none" spc="0" normalizeH="0" baseline="0" noProof="0" dirty="0">
              <a:ln>
                <a:noFill/>
              </a:ln>
              <a:solidFill>
                <a:srgbClr val="595959"/>
              </a:solidFill>
              <a:effectLst/>
              <a:uLnTx/>
              <a:uFillTx/>
              <a:latin typeface="Arial"/>
              <a:cs typeface="Arial"/>
              <a:sym typeface="Arial"/>
            </a:endParaRPr>
          </a:p>
          <a:p>
            <a:pPr marL="914400" marR="0" lvl="1" indent="-317500" algn="l" defTabSz="914400" rtl="0" eaLnBrk="1" fontAlgn="auto" latinLnBrk="0" hangingPunct="1">
              <a:lnSpc>
                <a:spcPct val="115000"/>
              </a:lnSpc>
              <a:spcBef>
                <a:spcPts val="0"/>
              </a:spcBef>
              <a:spcAft>
                <a:spcPts val="0"/>
              </a:spcAft>
              <a:buClr>
                <a:srgbClr val="595959"/>
              </a:buClr>
              <a:buSzPts val="1400"/>
              <a:buFont typeface="Arial"/>
              <a:buChar char="○"/>
              <a:tabLst/>
              <a:defRPr/>
            </a:pPr>
            <a:endParaRPr kumimoji="0" lang="en-US" sz="1400" b="0" i="0" u="none" strike="noStrike" kern="0" cap="none" spc="0" normalizeH="0" baseline="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100" b="0" i="0" u="none" strike="noStrike" kern="0" cap="none" spc="0" normalizeH="0" baseline="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kumimoji="0" lang="en-US" sz="1100" b="0" i="0" u="none" strike="noStrike" kern="0" cap="none" spc="0" normalizeH="0" baseline="0" noProof="0" dirty="0">
                <a:ln>
                  <a:noFill/>
                </a:ln>
                <a:solidFill>
                  <a:srgbClr val="595959"/>
                </a:solidFill>
                <a:effectLst/>
                <a:uLnTx/>
                <a:uFillTx/>
                <a:latin typeface="Arial"/>
                <a:cs typeface="Arial"/>
                <a:sym typeface="Arial"/>
              </a:rPr>
              <a:t>where Xi ∈ R</a:t>
            </a:r>
            <a:r>
              <a:rPr kumimoji="0" lang="en-US" sz="1100" b="0" i="0" u="none" strike="noStrike" kern="0" cap="none" spc="0" normalizeH="0" baseline="30000" noProof="0" dirty="0">
                <a:ln>
                  <a:noFill/>
                </a:ln>
                <a:solidFill>
                  <a:srgbClr val="595959"/>
                </a:solidFill>
                <a:effectLst/>
                <a:uLnTx/>
                <a:uFillTx/>
                <a:latin typeface="Arial"/>
                <a:cs typeface="Arial"/>
                <a:sym typeface="Arial"/>
              </a:rPr>
              <a:t>3</a:t>
            </a:r>
            <a:r>
              <a:rPr kumimoji="0" lang="en-US" sz="1100" b="0" i="0" u="none" strike="noStrike" kern="0" cap="none" spc="0" normalizeH="0" baseline="0" noProof="0" dirty="0">
                <a:ln>
                  <a:noFill/>
                </a:ln>
                <a:solidFill>
                  <a:srgbClr val="595959"/>
                </a:solidFill>
                <a:effectLst/>
                <a:uLnTx/>
                <a:uFillTx/>
                <a:latin typeface="Arial"/>
                <a:cs typeface="Arial"/>
                <a:sym typeface="Arial"/>
              </a:rPr>
              <a:t> , Fi (x) = g(I(x)) is the image feature from the image encoder g at x = π(X) and n is #(sampled points)</a:t>
            </a:r>
          </a:p>
          <a:p>
            <a:pPr marL="914400" marR="0" lvl="1" indent="-317500" algn="l" defTabSz="914400" rtl="0" eaLnBrk="1" fontAlgn="auto" latinLnBrk="0" hangingPunct="1">
              <a:lnSpc>
                <a:spcPct val="115000"/>
              </a:lnSpc>
              <a:spcBef>
                <a:spcPts val="0"/>
              </a:spcBef>
              <a:spcAft>
                <a:spcPts val="0"/>
              </a:spcAft>
              <a:buClr>
                <a:srgbClr val="595959"/>
              </a:buClr>
              <a:buSzPts val="1400"/>
              <a:buFont typeface="Arial"/>
              <a:buChar char="○"/>
              <a:tabLst/>
              <a:defRPr/>
            </a:pPr>
            <a:r>
              <a:rPr kumimoji="0" lang="en-US" sz="1400" b="0" i="0" u="none" strike="noStrike" kern="0" cap="none" spc="0" normalizeH="0" baseline="0" noProof="0" dirty="0">
                <a:ln>
                  <a:noFill/>
                </a:ln>
                <a:solidFill>
                  <a:srgbClr val="595959"/>
                </a:solidFill>
                <a:effectLst/>
                <a:uLnTx/>
                <a:uFillTx/>
                <a:latin typeface="Arial"/>
                <a:cs typeface="Arial"/>
                <a:sym typeface="Arial"/>
              </a:rPr>
              <a:t>Color branch</a:t>
            </a:r>
          </a:p>
          <a:p>
            <a:pPr marL="914400" marR="0" lvl="1" indent="-317500" algn="l" defTabSz="914400" rtl="0" eaLnBrk="1" fontAlgn="auto" latinLnBrk="0" hangingPunct="1">
              <a:lnSpc>
                <a:spcPct val="115000"/>
              </a:lnSpc>
              <a:spcBef>
                <a:spcPts val="0"/>
              </a:spcBef>
              <a:spcAft>
                <a:spcPts val="0"/>
              </a:spcAft>
              <a:buClr>
                <a:srgbClr val="595959"/>
              </a:buClr>
              <a:buSzPts val="1400"/>
              <a:buFont typeface="Arial"/>
              <a:buChar char="○"/>
              <a:tabLst/>
              <a:defRPr/>
            </a:pPr>
            <a:endParaRPr kumimoji="0" lang="en-US" sz="1400" b="0" i="0" u="none" strike="noStrike" kern="0" cap="none" spc="0" normalizeH="0" baseline="0" noProof="0" dirty="0">
              <a:ln>
                <a:noFill/>
              </a:ln>
              <a:solidFill>
                <a:srgbClr val="595959"/>
              </a:solidFill>
              <a:effectLst/>
              <a:uLnTx/>
              <a:uFillTx/>
              <a:latin typeface="Arial"/>
              <a:cs typeface="Arial"/>
              <a:sym typeface="Arial"/>
            </a:endParaRPr>
          </a:p>
          <a:p>
            <a:pPr marL="914400" marR="0" lvl="1" indent="-317500" algn="l" defTabSz="914400" rtl="0" eaLnBrk="1" fontAlgn="auto" latinLnBrk="0" hangingPunct="1">
              <a:lnSpc>
                <a:spcPct val="115000"/>
              </a:lnSpc>
              <a:spcBef>
                <a:spcPts val="0"/>
              </a:spcBef>
              <a:spcAft>
                <a:spcPts val="0"/>
              </a:spcAft>
              <a:buClr>
                <a:srgbClr val="595959"/>
              </a:buClr>
              <a:buSzPts val="1400"/>
              <a:buFont typeface="Arial"/>
              <a:buChar char="○"/>
              <a:tabLst/>
              <a:defRPr/>
            </a:pPr>
            <a:endParaRPr kumimoji="0" lang="en-US" sz="1400" b="0" i="0" u="none" strike="noStrike" kern="0" cap="none" spc="0" normalizeH="0" baseline="0" noProof="0" dirty="0">
              <a:ln>
                <a:noFill/>
              </a:ln>
              <a:solidFill>
                <a:srgbClr val="595959"/>
              </a:solidFill>
              <a:effectLst/>
              <a:uLnTx/>
              <a:uFillTx/>
              <a:latin typeface="Arial"/>
              <a:cs typeface="Arial"/>
              <a:sym typeface="Arial"/>
            </a:endParaRPr>
          </a:p>
          <a:p>
            <a:pPr marL="914400" marR="0" lvl="1" indent="-317500" algn="l" defTabSz="914400" rtl="0" eaLnBrk="1" fontAlgn="auto" latinLnBrk="0" hangingPunct="1">
              <a:lnSpc>
                <a:spcPct val="115000"/>
              </a:lnSpc>
              <a:spcBef>
                <a:spcPts val="0"/>
              </a:spcBef>
              <a:spcAft>
                <a:spcPts val="0"/>
              </a:spcAft>
              <a:buClr>
                <a:srgbClr val="595959"/>
              </a:buClr>
              <a:buSzPts val="1400"/>
              <a:buFont typeface="Arial"/>
              <a:buChar char="○"/>
              <a:tabLst/>
              <a:defRPr/>
            </a:pPr>
            <a:endParaRPr kumimoji="0" lang="en-US" sz="1400" b="0" i="0" u="none" strike="noStrike" kern="0" cap="none" spc="0" normalizeH="0" baseline="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kumimoji="0" lang="en-US" sz="1100" b="0" i="0" u="none" strike="noStrike" kern="0" cap="none" spc="0" normalizeH="0" baseline="0" noProof="0" dirty="0">
                <a:ln>
                  <a:noFill/>
                </a:ln>
                <a:solidFill>
                  <a:srgbClr val="595959"/>
                </a:solidFill>
                <a:effectLst/>
                <a:uLnTx/>
                <a:uFillTx/>
                <a:latin typeface="Arial"/>
                <a:cs typeface="Arial"/>
                <a:sym typeface="Arial"/>
              </a:rPr>
              <a:t>where </a:t>
            </a:r>
            <a:r>
              <a:rPr kumimoji="0" lang="en-US" sz="1100" b="0" i="0" u="none" strike="noStrike" kern="0" cap="none" spc="0" normalizeH="0" baseline="0" noProof="0" dirty="0" err="1">
                <a:ln>
                  <a:noFill/>
                </a:ln>
                <a:solidFill>
                  <a:srgbClr val="595959"/>
                </a:solidFill>
                <a:effectLst/>
                <a:uLnTx/>
                <a:uFillTx/>
                <a:latin typeface="Arial"/>
                <a:cs typeface="Arial"/>
                <a:sym typeface="Arial"/>
              </a:rPr>
              <a:t>X’</a:t>
            </a:r>
            <a:r>
              <a:rPr kumimoji="0" lang="en-US" sz="1100" b="0" i="0" u="none" strike="noStrike" kern="0" cap="none" spc="0" normalizeH="0" baseline="-25000" noProof="0" dirty="0" err="1">
                <a:ln>
                  <a:noFill/>
                </a:ln>
                <a:solidFill>
                  <a:srgbClr val="595959"/>
                </a:solidFill>
                <a:effectLst/>
                <a:uLnTx/>
                <a:uFillTx/>
                <a:latin typeface="Arial"/>
                <a:cs typeface="Arial"/>
                <a:sym typeface="Arial"/>
              </a:rPr>
              <a:t>i</a:t>
            </a:r>
            <a:r>
              <a:rPr kumimoji="0" lang="en-US" sz="1100" b="0" i="0" u="none" strike="noStrike" kern="0" cap="none" spc="0" normalizeH="0" baseline="0" noProof="0" dirty="0">
                <a:ln>
                  <a:noFill/>
                </a:ln>
                <a:solidFill>
                  <a:srgbClr val="595959"/>
                </a:solidFill>
                <a:effectLst/>
                <a:uLnTx/>
                <a:uFillTx/>
                <a:latin typeface="Arial"/>
                <a:cs typeface="Arial"/>
                <a:sym typeface="Arial"/>
              </a:rPr>
              <a:t> = X</a:t>
            </a:r>
            <a:r>
              <a:rPr kumimoji="0" lang="en-US" sz="1100" b="0" i="0" u="none" strike="noStrike" kern="0" cap="none" spc="0" normalizeH="0" baseline="-25000" noProof="0" dirty="0">
                <a:ln>
                  <a:noFill/>
                </a:ln>
                <a:solidFill>
                  <a:srgbClr val="595959"/>
                </a:solidFill>
                <a:effectLst/>
                <a:uLnTx/>
                <a:uFillTx/>
                <a:latin typeface="Arial"/>
                <a:cs typeface="Arial"/>
                <a:sym typeface="Arial"/>
              </a:rPr>
              <a:t>i</a:t>
            </a:r>
            <a:r>
              <a:rPr kumimoji="0" lang="en-US" sz="1100" b="0" i="0" u="none" strike="noStrike" kern="0" cap="none" spc="0" normalizeH="0" baseline="0" noProof="0" dirty="0">
                <a:ln>
                  <a:noFill/>
                </a:ln>
                <a:solidFill>
                  <a:srgbClr val="595959"/>
                </a:solidFill>
                <a:effectLst/>
                <a:uLnTx/>
                <a:uFillTx/>
                <a:latin typeface="Arial"/>
                <a:cs typeface="Arial"/>
                <a:sym typeface="Arial"/>
              </a:rPr>
              <a:t> +  </a:t>
            </a:r>
            <a:r>
              <a:rPr kumimoji="0" lang="en-US" sz="1100" b="0" i="1" u="none" strike="noStrike" kern="0" cap="none" spc="0" normalizeH="0" baseline="0" noProof="0" dirty="0">
                <a:ln>
                  <a:noFill/>
                </a:ln>
                <a:solidFill>
                  <a:srgbClr val="595959"/>
                </a:solidFill>
                <a:effectLst/>
                <a:uLnTx/>
                <a:uFillTx/>
                <a:latin typeface="Arial"/>
                <a:cs typeface="Arial"/>
                <a:sym typeface="Arial"/>
              </a:rPr>
              <a:t>e</a:t>
            </a:r>
            <a:r>
              <a:rPr kumimoji="0" lang="en-US" sz="1100" b="0" i="0" u="none" strike="noStrike" kern="0" cap="none" spc="0" normalizeH="0" baseline="0" noProof="0" dirty="0">
                <a:ln>
                  <a:noFill/>
                </a:ln>
                <a:solidFill>
                  <a:srgbClr val="595959"/>
                </a:solidFill>
                <a:effectLst/>
                <a:uLnTx/>
                <a:uFillTx/>
                <a:latin typeface="Arial"/>
                <a:cs typeface="Arial"/>
                <a:sym typeface="Arial"/>
              </a:rPr>
              <a:t>· N</a:t>
            </a:r>
            <a:r>
              <a:rPr kumimoji="0" lang="en-US" sz="1100" b="0" i="0" u="none" strike="noStrike" kern="0" cap="none" spc="0" normalizeH="0" baseline="-25000" noProof="0" dirty="0">
                <a:ln>
                  <a:noFill/>
                </a:ln>
                <a:solidFill>
                  <a:srgbClr val="595959"/>
                </a:solidFill>
                <a:effectLst/>
                <a:uLnTx/>
                <a:uFillTx/>
                <a:latin typeface="Arial"/>
                <a:cs typeface="Arial"/>
                <a:sym typeface="Arial"/>
              </a:rPr>
              <a:t>i </a:t>
            </a:r>
            <a:r>
              <a:rPr kumimoji="0" lang="en-US" sz="1100" b="0" i="0" u="none" strike="noStrike" kern="0" cap="none" spc="0" normalizeH="0" baseline="0" noProof="0" dirty="0">
                <a:ln>
                  <a:noFill/>
                </a:ln>
                <a:solidFill>
                  <a:srgbClr val="595959"/>
                </a:solidFill>
                <a:effectLst/>
                <a:uLnTx/>
                <a:uFillTx/>
                <a:latin typeface="Arial"/>
                <a:cs typeface="Arial"/>
                <a:sym typeface="Arial"/>
              </a:rPr>
              <a:t>, offset </a:t>
            </a:r>
            <a:r>
              <a:rPr kumimoji="0" lang="en-US" sz="1100" b="0" i="1" u="none" strike="noStrike" kern="0" cap="none" spc="0" normalizeH="0" baseline="0" noProof="0" dirty="0">
                <a:ln>
                  <a:noFill/>
                </a:ln>
                <a:solidFill>
                  <a:srgbClr val="595959"/>
                </a:solidFill>
                <a:effectLst/>
                <a:uLnTx/>
                <a:uFillTx/>
                <a:latin typeface="Arial"/>
                <a:cs typeface="Arial"/>
                <a:sym typeface="Arial"/>
              </a:rPr>
              <a:t>e</a:t>
            </a:r>
            <a:r>
              <a:rPr kumimoji="0" lang="en-US" sz="1100" b="0" i="0" u="none" strike="noStrike" kern="0" cap="none" spc="0" normalizeH="0" baseline="0" noProof="0" dirty="0">
                <a:ln>
                  <a:noFill/>
                </a:ln>
                <a:solidFill>
                  <a:srgbClr val="595959"/>
                </a:solidFill>
                <a:effectLst/>
                <a:uLnTx/>
                <a:uFillTx/>
                <a:latin typeface="Arial"/>
                <a:cs typeface="Arial"/>
                <a:sym typeface="Arial"/>
              </a:rPr>
              <a:t> ∼ N (0, d) , d=1.0cm in practice</a:t>
            </a: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100" b="0" i="0" u="none" strike="noStrike" kern="0" cap="none" spc="0" normalizeH="0" baseline="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200" b="0" i="0" u="none" strike="noStrike" kern="0" cap="none" spc="0" normalizeH="0" baseline="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600" b="0" i="0" u="none" strike="noStrike" kern="0" cap="none" spc="0" normalizeH="0" baseline="-25000" noProof="0" dirty="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498B4389-33D7-4347-836F-80D298C5A5BC}"/>
              </a:ext>
            </a:extLst>
          </p:cNvPr>
          <p:cNvPicPr>
            <a:picLocks noChangeAspect="1"/>
          </p:cNvPicPr>
          <p:nvPr/>
        </p:nvPicPr>
        <p:blipFill rotWithShape="1">
          <a:blip r:embed="rId3"/>
          <a:srcRect l="25954" t="45734" r="57481" b="48295"/>
          <a:stretch/>
        </p:blipFill>
        <p:spPr>
          <a:xfrm>
            <a:off x="2387212" y="998530"/>
            <a:ext cx="2813002" cy="570379"/>
          </a:xfrm>
          <a:prstGeom prst="rect">
            <a:avLst/>
          </a:prstGeom>
        </p:spPr>
      </p:pic>
      <p:pic>
        <p:nvPicPr>
          <p:cNvPr id="8" name="Picture 7">
            <a:extLst>
              <a:ext uri="{FF2B5EF4-FFF2-40B4-BE49-F238E27FC236}">
                <a16:creationId xmlns:a16="http://schemas.microsoft.com/office/drawing/2014/main" id="{AC6BD09C-0D46-4108-A5F9-F50FFEA5A8C0}"/>
              </a:ext>
            </a:extLst>
          </p:cNvPr>
          <p:cNvPicPr>
            <a:picLocks noChangeAspect="1"/>
          </p:cNvPicPr>
          <p:nvPr/>
        </p:nvPicPr>
        <p:blipFill rotWithShape="1">
          <a:blip r:embed="rId4"/>
          <a:srcRect l="26259" t="57133" r="55955" b="36760"/>
          <a:stretch/>
        </p:blipFill>
        <p:spPr>
          <a:xfrm>
            <a:off x="2654382" y="2062136"/>
            <a:ext cx="3835236" cy="740711"/>
          </a:xfrm>
          <a:prstGeom prst="rect">
            <a:avLst/>
          </a:prstGeom>
        </p:spPr>
      </p:pic>
      <p:pic>
        <p:nvPicPr>
          <p:cNvPr id="11" name="Picture 10">
            <a:extLst>
              <a:ext uri="{FF2B5EF4-FFF2-40B4-BE49-F238E27FC236}">
                <a16:creationId xmlns:a16="http://schemas.microsoft.com/office/drawing/2014/main" id="{527CA373-AE7C-4508-ADAC-20D8AF2C2199}"/>
              </a:ext>
            </a:extLst>
          </p:cNvPr>
          <p:cNvPicPr>
            <a:picLocks noChangeAspect="1"/>
          </p:cNvPicPr>
          <p:nvPr/>
        </p:nvPicPr>
        <p:blipFill rotWithShape="1">
          <a:blip r:embed="rId5"/>
          <a:srcRect l="26107" t="56455" r="56718" b="38792"/>
          <a:stretch/>
        </p:blipFill>
        <p:spPr>
          <a:xfrm>
            <a:off x="2840922" y="3264893"/>
            <a:ext cx="3720676" cy="579157"/>
          </a:xfrm>
          <a:prstGeom prst="rect">
            <a:avLst/>
          </a:prstGeom>
        </p:spPr>
      </p:pic>
    </p:spTree>
    <p:extLst>
      <p:ext uri="{BB962C8B-B14F-4D97-AF65-F5344CB8AC3E}">
        <p14:creationId xmlns:p14="http://schemas.microsoft.com/office/powerpoint/2010/main" val="2828237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38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zh-CN" dirty="0"/>
              <a:t>Proposed Method Formulation</a:t>
            </a:r>
            <a:endParaRPr sz="2200" dirty="0"/>
          </a:p>
        </p:txBody>
      </p:sp>
      <p:sp>
        <p:nvSpPr>
          <p:cNvPr id="7" name="Google Shape;68;p15">
            <a:extLst>
              <a:ext uri="{FF2B5EF4-FFF2-40B4-BE49-F238E27FC236}">
                <a16:creationId xmlns:a16="http://schemas.microsoft.com/office/drawing/2014/main" id="{074B4243-19E2-4496-AD79-ED7F87D33BE2}"/>
              </a:ext>
            </a:extLst>
          </p:cNvPr>
          <p:cNvSpPr txBox="1">
            <a:spLocks/>
          </p:cNvSpPr>
          <p:nvPr/>
        </p:nvSpPr>
        <p:spPr>
          <a:xfrm>
            <a:off x="155850" y="785829"/>
            <a:ext cx="8832300" cy="384531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Multi-View</a:t>
            </a:r>
          </a:p>
          <a:p>
            <a:pPr marL="914400" marR="0" lvl="1" indent="-317500" algn="l" defTabSz="914400" rtl="0" eaLnBrk="1" fontAlgn="auto" latinLnBrk="0" hangingPunct="1">
              <a:lnSpc>
                <a:spcPct val="115000"/>
              </a:lnSpc>
              <a:spcBef>
                <a:spcPts val="0"/>
              </a:spcBef>
              <a:spcAft>
                <a:spcPts val="0"/>
              </a:spcAft>
              <a:buClr>
                <a:srgbClr val="595959"/>
              </a:buClr>
              <a:buSzPts val="1400"/>
              <a:buFont typeface="Arial"/>
              <a:buChar char="○"/>
              <a:tabLst/>
              <a:defRPr/>
            </a:pPr>
            <a:r>
              <a:rPr kumimoji="0" lang="en-US" sz="1200" b="0" i="0" u="none" strike="noStrike" kern="0" cap="none" spc="0" normalizeH="0" baseline="0" noProof="0" dirty="0">
                <a:ln>
                  <a:noFill/>
                </a:ln>
                <a:solidFill>
                  <a:srgbClr val="595959"/>
                </a:solidFill>
                <a:effectLst/>
                <a:uLnTx/>
                <a:uFillTx/>
                <a:latin typeface="Arial"/>
                <a:cs typeface="Arial"/>
                <a:sym typeface="Arial"/>
              </a:rPr>
              <a:t>Aggregate the latent features </a:t>
            </a:r>
            <a:r>
              <a:rPr kumimoji="0" lang="en-US" sz="1200" b="0" i="0" u="none" strike="noStrike" kern="0" cap="none" spc="0" normalizeH="0" baseline="0" noProof="0" dirty="0" err="1">
                <a:ln>
                  <a:noFill/>
                </a:ln>
                <a:solidFill>
                  <a:srgbClr val="595959"/>
                </a:solidFill>
                <a:effectLst/>
                <a:uLnTx/>
                <a:uFillTx/>
                <a:latin typeface="Arial"/>
                <a:cs typeface="Arial"/>
                <a:sym typeface="Arial"/>
              </a:rPr>
              <a:t>Φ</a:t>
            </a:r>
            <a:r>
              <a:rPr kumimoji="0" lang="en-US" sz="1200" b="0" i="0" u="none" strike="noStrike" kern="0" cap="none" spc="0" normalizeH="0" baseline="-25000" noProof="0" dirty="0" err="1">
                <a:ln>
                  <a:noFill/>
                </a:ln>
                <a:solidFill>
                  <a:srgbClr val="595959"/>
                </a:solidFill>
                <a:effectLst/>
                <a:uLnTx/>
                <a:uFillTx/>
                <a:latin typeface="Arial"/>
                <a:cs typeface="Arial"/>
                <a:sym typeface="Arial"/>
              </a:rPr>
              <a:t>i</a:t>
            </a:r>
            <a:r>
              <a:rPr kumimoji="0" lang="en-US" sz="1200" b="0" i="0" u="none" strike="noStrike" kern="0" cap="none" spc="0" normalizeH="0" baseline="0" noProof="0" dirty="0">
                <a:ln>
                  <a:noFill/>
                </a:ln>
                <a:solidFill>
                  <a:srgbClr val="595959"/>
                </a:solidFill>
                <a:effectLst/>
                <a:uLnTx/>
                <a:uFillTx/>
                <a:latin typeface="Arial"/>
                <a:cs typeface="Arial"/>
                <a:sym typeface="Arial"/>
              </a:rPr>
              <a:t> by average pooling operation and obtain the fused embedding Φ = mean({</a:t>
            </a:r>
            <a:r>
              <a:rPr kumimoji="0" lang="en-US" sz="1200" b="0" i="0" u="none" strike="noStrike" kern="0" cap="none" spc="0" normalizeH="0" baseline="0" noProof="0" dirty="0" err="1">
                <a:ln>
                  <a:noFill/>
                </a:ln>
                <a:solidFill>
                  <a:srgbClr val="595959"/>
                </a:solidFill>
                <a:effectLst/>
                <a:uLnTx/>
                <a:uFillTx/>
                <a:latin typeface="Arial"/>
                <a:cs typeface="Arial"/>
                <a:sym typeface="Arial"/>
              </a:rPr>
              <a:t>Φ</a:t>
            </a:r>
            <a:r>
              <a:rPr kumimoji="0" lang="en-US" sz="1200" b="0" i="0" u="none" strike="noStrike" kern="0" cap="none" spc="0" normalizeH="0" baseline="-25000" noProof="0" dirty="0" err="1">
                <a:ln>
                  <a:noFill/>
                </a:ln>
                <a:solidFill>
                  <a:srgbClr val="595959"/>
                </a:solidFill>
                <a:effectLst/>
                <a:uLnTx/>
                <a:uFillTx/>
                <a:latin typeface="Arial"/>
                <a:cs typeface="Arial"/>
                <a:sym typeface="Arial"/>
              </a:rPr>
              <a:t>i</a:t>
            </a:r>
            <a:r>
              <a:rPr kumimoji="0" lang="en-US" sz="1200" b="0" i="0" u="none" strike="noStrike" kern="0" cap="none" spc="0" normalizeH="0" baseline="0" noProof="0" dirty="0">
                <a:ln>
                  <a:noFill/>
                </a:ln>
                <a:solidFill>
                  <a:srgbClr val="595959"/>
                </a:solidFill>
                <a:effectLst/>
                <a:uLnTx/>
                <a:uFillTx/>
                <a:latin typeface="Arial"/>
                <a:cs typeface="Arial"/>
                <a:sym typeface="Arial"/>
              </a:rPr>
              <a:t>})</a:t>
            </a: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100" b="0" i="0" u="none" strike="noStrike" kern="0" cap="none" spc="0" normalizeH="0" baseline="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200" b="0" i="0" u="none" strike="noStrike" kern="0" cap="none" spc="0" normalizeH="0" baseline="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800" b="0" i="0" u="none" strike="noStrike" kern="0" cap="none" spc="0" normalizeH="0" baseline="0" noProof="0" dirty="0">
              <a:ln>
                <a:noFill/>
              </a:ln>
              <a:solidFill>
                <a:srgbClr val="595959"/>
              </a:solidFill>
              <a:effectLst/>
              <a:uLnTx/>
              <a:uFillTx/>
              <a:latin typeface="Arial"/>
              <a:cs typeface="Arial"/>
              <a:sym typeface="Arial"/>
            </a:endParaRPr>
          </a:p>
          <a:p>
            <a:pPr marL="596900" marR="0" lvl="1"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US" sz="1600" b="0" i="0" u="none" strike="noStrike" kern="0" cap="none" spc="0" normalizeH="0" baseline="-25000" noProof="0" dirty="0">
              <a:ln>
                <a:noFill/>
              </a:ln>
              <a:solidFill>
                <a:srgbClr val="595959"/>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C8D24ACD-7FA9-4BD3-8EF3-E0E6CFED9628}"/>
              </a:ext>
            </a:extLst>
          </p:cNvPr>
          <p:cNvPicPr>
            <a:picLocks noChangeAspect="1"/>
          </p:cNvPicPr>
          <p:nvPr/>
        </p:nvPicPr>
        <p:blipFill rotWithShape="1">
          <a:blip r:embed="rId3"/>
          <a:srcRect l="47634" t="23020" r="21985" b="40424"/>
          <a:stretch/>
        </p:blipFill>
        <p:spPr>
          <a:xfrm>
            <a:off x="2156868" y="1684223"/>
            <a:ext cx="4337984" cy="2936014"/>
          </a:xfrm>
          <a:prstGeom prst="rect">
            <a:avLst/>
          </a:prstGeom>
        </p:spPr>
      </p:pic>
    </p:spTree>
    <p:extLst>
      <p:ext uri="{BB962C8B-B14F-4D97-AF65-F5344CB8AC3E}">
        <p14:creationId xmlns:p14="http://schemas.microsoft.com/office/powerpoint/2010/main" val="1039192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16754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dirty="0"/>
              <a:t>Experiments</a:t>
            </a:r>
            <a:r>
              <a:rPr lang="en-US" altLang="zh-CN" dirty="0"/>
              <a:t> – </a:t>
            </a:r>
            <a:r>
              <a:rPr lang="en-US" dirty="0"/>
              <a:t>Single-View and Multi-View </a:t>
            </a:r>
            <a:r>
              <a:rPr lang="en-US" dirty="0" err="1"/>
              <a:t>Comparsion</a:t>
            </a:r>
            <a:endParaRPr dirty="0"/>
          </a:p>
        </p:txBody>
      </p:sp>
      <p:pic>
        <p:nvPicPr>
          <p:cNvPr id="4" name="Picture 3">
            <a:extLst>
              <a:ext uri="{FF2B5EF4-FFF2-40B4-BE49-F238E27FC236}">
                <a16:creationId xmlns:a16="http://schemas.microsoft.com/office/drawing/2014/main" id="{808F1B63-77B9-4F80-9596-AEF88EC67DDC}"/>
              </a:ext>
            </a:extLst>
          </p:cNvPr>
          <p:cNvPicPr>
            <a:picLocks noChangeAspect="1"/>
          </p:cNvPicPr>
          <p:nvPr/>
        </p:nvPicPr>
        <p:blipFill rotWithShape="1">
          <a:blip r:embed="rId3"/>
          <a:srcRect l="12977" t="50000" r="55038" b="22918"/>
          <a:stretch/>
        </p:blipFill>
        <p:spPr>
          <a:xfrm>
            <a:off x="181080" y="1753446"/>
            <a:ext cx="3811568" cy="1815385"/>
          </a:xfrm>
          <a:prstGeom prst="rect">
            <a:avLst/>
          </a:prstGeom>
        </p:spPr>
      </p:pic>
      <p:pic>
        <p:nvPicPr>
          <p:cNvPr id="7" name="Picture 6">
            <a:extLst>
              <a:ext uri="{FF2B5EF4-FFF2-40B4-BE49-F238E27FC236}">
                <a16:creationId xmlns:a16="http://schemas.microsoft.com/office/drawing/2014/main" id="{12675753-B566-4736-9136-AC638E551C8D}"/>
              </a:ext>
            </a:extLst>
          </p:cNvPr>
          <p:cNvPicPr>
            <a:picLocks noChangeAspect="1"/>
          </p:cNvPicPr>
          <p:nvPr/>
        </p:nvPicPr>
        <p:blipFill rotWithShape="1">
          <a:blip r:embed="rId3"/>
          <a:srcRect l="47155" t="48582" r="20860" b="24336"/>
          <a:stretch/>
        </p:blipFill>
        <p:spPr>
          <a:xfrm>
            <a:off x="4572000" y="1636137"/>
            <a:ext cx="4186929" cy="1994162"/>
          </a:xfrm>
          <a:prstGeom prst="rect">
            <a:avLst/>
          </a:prstGeom>
        </p:spPr>
      </p:pic>
    </p:spTree>
    <p:extLst>
      <p:ext uri="{BB962C8B-B14F-4D97-AF65-F5344CB8AC3E}">
        <p14:creationId xmlns:p14="http://schemas.microsoft.com/office/powerpoint/2010/main" val="467826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16754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dirty="0"/>
              <a:t>Experiments</a:t>
            </a:r>
            <a:r>
              <a:rPr lang="en-US" altLang="zh-CN" dirty="0"/>
              <a:t> – </a:t>
            </a:r>
            <a:r>
              <a:rPr lang="en-US" dirty="0"/>
              <a:t>Visualization</a:t>
            </a:r>
            <a:endParaRPr dirty="0"/>
          </a:p>
        </p:txBody>
      </p:sp>
      <p:pic>
        <p:nvPicPr>
          <p:cNvPr id="4" name="Picture 3">
            <a:extLst>
              <a:ext uri="{FF2B5EF4-FFF2-40B4-BE49-F238E27FC236}">
                <a16:creationId xmlns:a16="http://schemas.microsoft.com/office/drawing/2014/main" id="{22CC9A5C-59A3-46B4-87BB-46B19197518B}"/>
              </a:ext>
            </a:extLst>
          </p:cNvPr>
          <p:cNvPicPr>
            <a:picLocks noChangeAspect="1"/>
          </p:cNvPicPr>
          <p:nvPr/>
        </p:nvPicPr>
        <p:blipFill rotWithShape="1">
          <a:blip r:embed="rId3"/>
          <a:srcRect l="13359" t="29449" r="20916" b="9347"/>
          <a:stretch/>
        </p:blipFill>
        <p:spPr>
          <a:xfrm>
            <a:off x="844599" y="740249"/>
            <a:ext cx="7528372" cy="3943433"/>
          </a:xfrm>
          <a:prstGeom prst="rect">
            <a:avLst/>
          </a:prstGeom>
        </p:spPr>
      </p:pic>
    </p:spTree>
    <p:extLst>
      <p:ext uri="{BB962C8B-B14F-4D97-AF65-F5344CB8AC3E}">
        <p14:creationId xmlns:p14="http://schemas.microsoft.com/office/powerpoint/2010/main" val="2788091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16754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dirty="0"/>
              <a:t>Experiments</a:t>
            </a:r>
            <a:r>
              <a:rPr lang="en-US" altLang="zh-CN" dirty="0"/>
              <a:t> – </a:t>
            </a:r>
            <a:r>
              <a:rPr lang="en-US" dirty="0"/>
              <a:t>Visualization</a:t>
            </a:r>
            <a:endParaRPr dirty="0"/>
          </a:p>
        </p:txBody>
      </p:sp>
      <p:pic>
        <p:nvPicPr>
          <p:cNvPr id="4" name="Picture 3">
            <a:extLst>
              <a:ext uri="{FF2B5EF4-FFF2-40B4-BE49-F238E27FC236}">
                <a16:creationId xmlns:a16="http://schemas.microsoft.com/office/drawing/2014/main" id="{2F6FBE75-B7A2-488B-B752-69D3765B1DC0}"/>
              </a:ext>
            </a:extLst>
          </p:cNvPr>
          <p:cNvPicPr>
            <a:picLocks noChangeAspect="1"/>
          </p:cNvPicPr>
          <p:nvPr/>
        </p:nvPicPr>
        <p:blipFill rotWithShape="1">
          <a:blip r:embed="rId3"/>
          <a:srcRect l="13054" t="36641" r="20840" b="13689"/>
          <a:stretch/>
        </p:blipFill>
        <p:spPr>
          <a:xfrm>
            <a:off x="400745" y="740249"/>
            <a:ext cx="8431555" cy="3563452"/>
          </a:xfrm>
          <a:prstGeom prst="rect">
            <a:avLst/>
          </a:prstGeom>
        </p:spPr>
      </p:pic>
    </p:spTree>
    <p:extLst>
      <p:ext uri="{BB962C8B-B14F-4D97-AF65-F5344CB8AC3E}">
        <p14:creationId xmlns:p14="http://schemas.microsoft.com/office/powerpoint/2010/main" val="1526163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16754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dirty="0"/>
              <a:t>Experiments</a:t>
            </a:r>
            <a:r>
              <a:rPr lang="en-US" altLang="zh-CN" dirty="0"/>
              <a:t> – Effectiveness of Multi-view</a:t>
            </a:r>
            <a:endParaRPr dirty="0"/>
          </a:p>
        </p:txBody>
      </p:sp>
      <p:pic>
        <p:nvPicPr>
          <p:cNvPr id="3" name="Picture 2">
            <a:extLst>
              <a:ext uri="{FF2B5EF4-FFF2-40B4-BE49-F238E27FC236}">
                <a16:creationId xmlns:a16="http://schemas.microsoft.com/office/drawing/2014/main" id="{72575001-75EF-468D-A118-2A9709338D05}"/>
              </a:ext>
            </a:extLst>
          </p:cNvPr>
          <p:cNvPicPr>
            <a:picLocks noChangeAspect="1"/>
          </p:cNvPicPr>
          <p:nvPr/>
        </p:nvPicPr>
        <p:blipFill rotWithShape="1">
          <a:blip r:embed="rId3"/>
          <a:srcRect l="44046" t="22256" r="14045" b="6362"/>
          <a:stretch/>
        </p:blipFill>
        <p:spPr>
          <a:xfrm>
            <a:off x="1842759" y="642174"/>
            <a:ext cx="4620861" cy="4427272"/>
          </a:xfrm>
          <a:prstGeom prst="rect">
            <a:avLst/>
          </a:prstGeom>
        </p:spPr>
      </p:pic>
    </p:spTree>
    <p:extLst>
      <p:ext uri="{BB962C8B-B14F-4D97-AF65-F5344CB8AC3E}">
        <p14:creationId xmlns:p14="http://schemas.microsoft.com/office/powerpoint/2010/main" val="1485056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1896897"/>
            <a:ext cx="8520600" cy="944025"/>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altLang="zh-CN" dirty="0"/>
              <a:t>Thank you!</a:t>
            </a:r>
            <a:br>
              <a:rPr lang="en-US" altLang="zh-CN" dirty="0"/>
            </a:br>
            <a:br>
              <a:rPr lang="en-US" altLang="zh-CN" dirty="0"/>
            </a:br>
            <a:r>
              <a:rPr lang="en-US" altLang="zh-CN" dirty="0"/>
              <a:t>Questions?</a:t>
            </a:r>
            <a:endParaRPr dirty="0"/>
          </a:p>
        </p:txBody>
      </p:sp>
    </p:spTree>
    <p:extLst>
      <p:ext uri="{BB962C8B-B14F-4D97-AF65-F5344CB8AC3E}">
        <p14:creationId xmlns:p14="http://schemas.microsoft.com/office/powerpoint/2010/main" val="648950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a:spLocks/>
          </p:cNvSpPr>
          <p:nvPr/>
        </p:nvSpPr>
        <p:spPr>
          <a:xfrm>
            <a:off x="930830" y="400050"/>
            <a:ext cx="7370446" cy="1176604"/>
          </a:xfrm>
          <a:prstGeom prst="rect">
            <a:avLst/>
          </a:prstGeom>
        </p:spPr>
        <p:txBody>
          <a:bodyPr vert="horz" wrap="square" lIns="0" tIns="9525" rIns="0" bIns="0" rtlCol="0">
            <a:spAutoFit/>
          </a:bodyPr>
          <a:lstStyle>
            <a:lvl1pPr>
              <a:defRPr sz="2400" b="0" i="0">
                <a:solidFill>
                  <a:schemeClr val="tx1"/>
                </a:solidFill>
                <a:latin typeface="Calibri"/>
                <a:ea typeface="+mj-ea"/>
                <a:cs typeface="Calibri"/>
              </a:defRPr>
            </a:lvl1pPr>
          </a:lstStyle>
          <a:p>
            <a:pPr marL="9525">
              <a:spcBef>
                <a:spcPts val="75"/>
              </a:spcBef>
            </a:pPr>
            <a:r>
              <a:rPr lang="en-US" sz="1800" dirty="0"/>
              <a:t>Recording presentation videos</a:t>
            </a:r>
          </a:p>
          <a:p>
            <a:pPr marL="9525">
              <a:spcBef>
                <a:spcPts val="75"/>
              </a:spcBef>
            </a:pPr>
            <a:r>
              <a:rPr lang="en-US" sz="1500" dirty="0"/>
              <a:t>Turn on Automatic recording after signing in your Zoom account in the</a:t>
            </a:r>
            <a:br>
              <a:rPr lang="en-US" sz="2700" dirty="0"/>
            </a:br>
            <a:r>
              <a:rPr lang="en-US" sz="1500" dirty="0"/>
              <a:t>webpage. Click Settings -&gt; Recording.</a:t>
            </a:r>
            <a:br>
              <a:rPr lang="en-US" sz="2700" dirty="0"/>
            </a:br>
            <a:endParaRPr lang="en-US" sz="2700" spc="34" dirty="0">
              <a:latin typeface="Calibri Light"/>
              <a:cs typeface="Calibri Light"/>
            </a:endParaRPr>
          </a:p>
        </p:txBody>
      </p:sp>
      <p:pic>
        <p:nvPicPr>
          <p:cNvPr id="1026" name="Picture 2" descr="https://www.scomminc.com/pp/acmsig/previd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699" y="1314450"/>
            <a:ext cx="4888706" cy="3400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305775"/>
            <a:ext cx="8520600" cy="13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880"/>
              <a:t>Non-Static NeRF</a:t>
            </a:r>
            <a:endParaRPr sz="3880"/>
          </a:p>
          <a:p>
            <a:pPr marL="0" lvl="0" indent="0" algn="ctr" rtl="0">
              <a:spcBef>
                <a:spcPts val="0"/>
              </a:spcBef>
              <a:spcAft>
                <a:spcPts val="0"/>
              </a:spcAft>
              <a:buSzPts val="990"/>
              <a:buNone/>
            </a:pPr>
            <a:r>
              <a:rPr lang="en" sz="3880"/>
              <a:t>— Representing Dynamic Scenes</a:t>
            </a:r>
            <a:endParaRPr sz="3880"/>
          </a:p>
        </p:txBody>
      </p:sp>
      <p:sp>
        <p:nvSpPr>
          <p:cNvPr id="55" name="Google Shape;55;p13"/>
          <p:cNvSpPr txBox="1">
            <a:spLocks noGrp="1"/>
          </p:cNvSpPr>
          <p:nvPr>
            <p:ph type="subTitle" idx="1"/>
          </p:nvPr>
        </p:nvSpPr>
        <p:spPr>
          <a:xfrm>
            <a:off x="283400" y="2673475"/>
            <a:ext cx="8520600" cy="95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500"/>
          </a:p>
          <a:p>
            <a:pPr marL="0" lvl="0" indent="0" algn="ctr" rtl="0">
              <a:spcBef>
                <a:spcPts val="0"/>
              </a:spcBef>
              <a:spcAft>
                <a:spcPts val="0"/>
              </a:spcAft>
              <a:buNone/>
            </a:pPr>
            <a:r>
              <a:rPr lang="en" sz="1800"/>
              <a:t>Presenter: Junming CHEN</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Recap NeRF</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Static Scenes (Show Method pic and Results Gif)</a:t>
            </a:r>
            <a:endParaRPr/>
          </a:p>
          <a:p>
            <a:pPr marL="457200" lvl="0" indent="-342900" algn="l" rtl="0">
              <a:spcBef>
                <a:spcPts val="0"/>
              </a:spcBef>
              <a:spcAft>
                <a:spcPts val="0"/>
              </a:spcAft>
              <a:buSzPts val="1800"/>
              <a:buChar char="●"/>
            </a:pPr>
            <a:r>
              <a:rPr lang="en"/>
              <a:t>However, NeRF assumes the scene to be </a:t>
            </a:r>
            <a:r>
              <a:rPr lang="en" b="1">
                <a:solidFill>
                  <a:srgbClr val="FF9900"/>
                </a:solidFill>
              </a:rPr>
              <a:t>Static</a:t>
            </a:r>
            <a:endParaRPr b="1">
              <a:solidFill>
                <a:srgbClr val="FF9900"/>
              </a:solidFill>
            </a:endParaRPr>
          </a:p>
        </p:txBody>
      </p:sp>
      <p:pic>
        <p:nvPicPr>
          <p:cNvPr id="62" name="Google Shape;62;p14"/>
          <p:cNvPicPr preferRelativeResize="0"/>
          <p:nvPr/>
        </p:nvPicPr>
        <p:blipFill>
          <a:blip r:embed="rId3">
            <a:alphaModFix/>
          </a:blip>
          <a:stretch>
            <a:fillRect/>
          </a:stretch>
        </p:blipFill>
        <p:spPr>
          <a:xfrm>
            <a:off x="0" y="2155514"/>
            <a:ext cx="9144001" cy="272467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About Dynamic Scenes?</a:t>
            </a: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Can have implicit representation for Dynamic Scenes?</a:t>
            </a:r>
            <a:endParaRPr/>
          </a:p>
          <a:p>
            <a:pPr marL="457200" lvl="0" indent="-342900" algn="l" rtl="0">
              <a:spcBef>
                <a:spcPts val="0"/>
              </a:spcBef>
              <a:spcAft>
                <a:spcPts val="0"/>
              </a:spcAft>
              <a:buSzPts val="1800"/>
              <a:buChar char="●"/>
            </a:pPr>
            <a:r>
              <a:rPr lang="en"/>
              <a:t>Bullet-Time Effect (</a:t>
            </a:r>
            <a:r>
              <a:rPr lang="en" i="1"/>
              <a:t>The Matrix</a:t>
            </a:r>
            <a:r>
              <a:rPr lang="en"/>
              <a:t>)</a:t>
            </a:r>
            <a:endParaRPr/>
          </a:p>
          <a:p>
            <a:pPr marL="914400" lvl="1" indent="-317500" algn="l" rtl="0">
              <a:spcBef>
                <a:spcPts val="0"/>
              </a:spcBef>
              <a:spcAft>
                <a:spcPts val="0"/>
              </a:spcAft>
              <a:buSzPts val="1400"/>
              <a:buChar char="○"/>
            </a:pPr>
            <a:r>
              <a:rPr lang="en"/>
              <a:t>Free-view rendering at any frame</a:t>
            </a:r>
            <a:endParaRPr/>
          </a:p>
        </p:txBody>
      </p:sp>
      <p:pic>
        <p:nvPicPr>
          <p:cNvPr id="69" name="Google Shape;69;p15" title="The Matrix (1999) - Bullet Time Scene (1080p) FULL HD">
            <a:hlinkClick r:id="rId3"/>
          </p:cNvPr>
          <p:cNvPicPr preferRelativeResize="0"/>
          <p:nvPr/>
        </p:nvPicPr>
        <p:blipFill>
          <a:blip r:embed="rId4">
            <a:alphaModFix/>
          </a:blip>
          <a:stretch>
            <a:fillRect/>
          </a:stretch>
        </p:blipFill>
        <p:spPr>
          <a:xfrm>
            <a:off x="2355950" y="2158475"/>
            <a:ext cx="3893600" cy="2920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Extending NeRF to Dynamic Scene</a:t>
            </a:r>
            <a:endParaRPr/>
          </a:p>
        </p:txBody>
      </p:sp>
      <p:sp>
        <p:nvSpPr>
          <p:cNvPr id="75" name="Google Shape;7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Static NeRF:  </a:t>
            </a:r>
            <a:r>
              <a:rPr lang="en">
                <a:solidFill>
                  <a:srgbClr val="999999"/>
                </a:solidFill>
              </a:rPr>
              <a:t>F(x,y,z,  θ,φ) = R,G,B,  σ</a:t>
            </a:r>
            <a:endParaRPr>
              <a:solidFill>
                <a:srgbClr val="999999"/>
              </a:solidFill>
            </a:endParaRPr>
          </a:p>
          <a:p>
            <a:pPr marL="0" lvl="0" indent="0" algn="l" rtl="0">
              <a:spcBef>
                <a:spcPts val="1200"/>
              </a:spcBef>
              <a:spcAft>
                <a:spcPts val="0"/>
              </a:spcAft>
              <a:buNone/>
            </a:pPr>
            <a:r>
              <a:rPr lang="en"/>
              <a:t>→ Non-static NeRF: </a:t>
            </a:r>
            <a:r>
              <a:rPr lang="en">
                <a:solidFill>
                  <a:srgbClr val="999999"/>
                </a:solidFill>
              </a:rPr>
              <a:t>F(x,y,z,  θ,φ, </a:t>
            </a:r>
            <a:r>
              <a:rPr lang="en">
                <a:solidFill>
                  <a:srgbClr val="FF9900"/>
                </a:solidFill>
              </a:rPr>
              <a:t>?</a:t>
            </a:r>
            <a:r>
              <a:rPr lang="en">
                <a:solidFill>
                  <a:srgbClr val="999999"/>
                </a:solidFill>
              </a:rPr>
              <a:t>) = R,G,B,  σ</a:t>
            </a:r>
            <a:endParaRPr/>
          </a:p>
          <a:p>
            <a:pPr marL="457200" lvl="0" indent="-342900" algn="l" rtl="0">
              <a:spcBef>
                <a:spcPts val="1200"/>
              </a:spcBef>
              <a:spcAft>
                <a:spcPts val="0"/>
              </a:spcAft>
              <a:buSzPts val="1800"/>
              <a:buChar char="●"/>
            </a:pPr>
            <a:r>
              <a:rPr lang="en"/>
              <a:t>Method 1: Space-time NeRF</a:t>
            </a:r>
            <a:endParaRPr/>
          </a:p>
          <a:p>
            <a:pPr marL="914400" lvl="1" indent="-317500" algn="l" rtl="0">
              <a:spcBef>
                <a:spcPts val="0"/>
              </a:spcBef>
              <a:spcAft>
                <a:spcPts val="0"/>
              </a:spcAft>
              <a:buSzPts val="1400"/>
              <a:buChar char="○"/>
            </a:pPr>
            <a:r>
              <a:rPr lang="en"/>
              <a:t>Additionally conditioned on </a:t>
            </a:r>
            <a:r>
              <a:rPr lang="en" b="1"/>
              <a:t>Time</a:t>
            </a:r>
            <a:endParaRPr b="1"/>
          </a:p>
          <a:p>
            <a:pPr marL="914400" lvl="1" indent="-317500" algn="l" rtl="0">
              <a:spcBef>
                <a:spcPts val="0"/>
              </a:spcBef>
              <a:spcAft>
                <a:spcPts val="0"/>
              </a:spcAft>
              <a:buSzPts val="1400"/>
              <a:buChar char="○"/>
            </a:pPr>
            <a:r>
              <a:rPr lang="en"/>
              <a:t>Neural scene (radiance) flow: F1 → F2 → … → Fn</a:t>
            </a:r>
            <a:endParaRPr/>
          </a:p>
          <a:p>
            <a:pPr marL="914400" lvl="1" indent="-317500" algn="l" rtl="0">
              <a:spcBef>
                <a:spcPts val="0"/>
              </a:spcBef>
              <a:spcAft>
                <a:spcPts val="0"/>
              </a:spcAft>
              <a:buClr>
                <a:srgbClr val="999999"/>
              </a:buClr>
              <a:buSzPts val="1400"/>
              <a:buChar char="○"/>
            </a:pPr>
            <a:r>
              <a:rPr lang="en">
                <a:solidFill>
                  <a:srgbClr val="999999"/>
                </a:solidFill>
              </a:rPr>
              <a:t>F(x,y,z,  θ,φ, </a:t>
            </a:r>
            <a:r>
              <a:rPr lang="en">
                <a:solidFill>
                  <a:srgbClr val="FF9900"/>
                </a:solidFill>
              </a:rPr>
              <a:t>T</a:t>
            </a:r>
            <a:r>
              <a:rPr lang="en">
                <a:solidFill>
                  <a:srgbClr val="999999"/>
                </a:solidFill>
              </a:rPr>
              <a:t>) = R,G,B,  σ</a:t>
            </a:r>
            <a:endParaRPr>
              <a:solidFill>
                <a:srgbClr val="999999"/>
              </a:solidFill>
            </a:endParaRPr>
          </a:p>
          <a:p>
            <a:pPr marL="457200" lvl="0" indent="-342900" algn="l" rtl="0">
              <a:spcBef>
                <a:spcPts val="0"/>
              </a:spcBef>
              <a:spcAft>
                <a:spcPts val="0"/>
              </a:spcAft>
              <a:buSzPts val="1800"/>
              <a:buChar char="●"/>
            </a:pPr>
            <a:r>
              <a:rPr lang="en"/>
              <a:t>Method 2: Dynamic NeRF</a:t>
            </a:r>
            <a:endParaRPr/>
          </a:p>
          <a:p>
            <a:pPr marL="914400" lvl="1" indent="-317500" algn="l" rtl="0">
              <a:spcBef>
                <a:spcPts val="0"/>
              </a:spcBef>
              <a:spcAft>
                <a:spcPts val="0"/>
              </a:spcAft>
              <a:buSzPts val="1400"/>
              <a:buChar char="○"/>
            </a:pPr>
            <a:r>
              <a:rPr lang="en"/>
              <a:t>Additionally conditioned on </a:t>
            </a:r>
            <a:r>
              <a:rPr lang="en" b="1"/>
              <a:t>Deformation code</a:t>
            </a:r>
            <a:endParaRPr b="1"/>
          </a:p>
          <a:p>
            <a:pPr marL="914400" lvl="1" indent="-317500" algn="l" rtl="0">
              <a:spcBef>
                <a:spcPts val="0"/>
              </a:spcBef>
              <a:spcAft>
                <a:spcPts val="0"/>
              </a:spcAft>
              <a:buSzPts val="1400"/>
              <a:buChar char="○"/>
            </a:pPr>
            <a:r>
              <a:rPr lang="en"/>
              <a:t>Canonical view + Deformation field →  Observation view</a:t>
            </a:r>
            <a:endParaRPr/>
          </a:p>
          <a:p>
            <a:pPr marL="914400" lvl="1" indent="-317500" algn="l" rtl="0">
              <a:spcBef>
                <a:spcPts val="0"/>
              </a:spcBef>
              <a:spcAft>
                <a:spcPts val="0"/>
              </a:spcAft>
              <a:buSzPts val="1400"/>
              <a:buChar char="○"/>
            </a:pPr>
            <a:r>
              <a:rPr lang="en">
                <a:solidFill>
                  <a:srgbClr val="999999"/>
                </a:solidFill>
              </a:rPr>
              <a:t>F(x,y,z,  θ,φ, </a:t>
            </a:r>
            <a:r>
              <a:rPr lang="en">
                <a:solidFill>
                  <a:srgbClr val="FF9900"/>
                </a:solidFill>
              </a:rPr>
              <a:t>D</a:t>
            </a:r>
            <a:r>
              <a:rPr lang="en">
                <a:solidFill>
                  <a:srgbClr val="999999"/>
                </a:solidFill>
              </a:rPr>
              <a:t>) = R,G,B,  σ</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Non-Static NeRF Papers</a:t>
            </a:r>
            <a:endParaRPr/>
          </a:p>
        </p:txBody>
      </p:sp>
      <p:sp>
        <p:nvSpPr>
          <p:cNvPr id="81" name="Google Shape;81;p17"/>
          <p:cNvSpPr txBox="1">
            <a:spLocks noGrp="1"/>
          </p:cNvSpPr>
          <p:nvPr>
            <p:ph type="body" idx="1"/>
          </p:nvPr>
        </p:nvSpPr>
        <p:spPr>
          <a:xfrm>
            <a:off x="311700" y="1152475"/>
            <a:ext cx="8721900" cy="3885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Space-time NeRF (Add time dimension to NeRF)</a:t>
            </a:r>
            <a:endParaRPr/>
          </a:p>
          <a:p>
            <a:pPr marL="914400" lvl="1" indent="-317500" algn="l" rtl="0">
              <a:spcBef>
                <a:spcPts val="0"/>
              </a:spcBef>
              <a:spcAft>
                <a:spcPts val="0"/>
              </a:spcAft>
              <a:buSzPts val="1400"/>
              <a:buChar char="○"/>
            </a:pPr>
            <a:r>
              <a:rPr lang="en"/>
              <a:t>Space-time Neural Irradiance Fields for Free-Viewpoint Video, CVPR'21 [</a:t>
            </a:r>
            <a:r>
              <a:rPr lang="en" u="sng">
                <a:solidFill>
                  <a:schemeClr val="hlink"/>
                </a:solidFill>
                <a:hlinkClick r:id="rId3"/>
              </a:rPr>
              <a:t>project</a:t>
            </a:r>
            <a:r>
              <a:rPr lang="en"/>
              <a:t>]</a:t>
            </a:r>
            <a:endParaRPr/>
          </a:p>
          <a:p>
            <a:pPr marL="914400" lvl="1" indent="-317500" algn="l" rtl="0">
              <a:spcBef>
                <a:spcPts val="0"/>
              </a:spcBef>
              <a:spcAft>
                <a:spcPts val="0"/>
              </a:spcAft>
              <a:buSzPts val="1400"/>
              <a:buChar char="○"/>
            </a:pPr>
            <a:r>
              <a:rPr lang="en"/>
              <a:t>Neural Scene Flow Fields for Space-Time View Synthesis of Dynamic Scenes, CVPR'21 [</a:t>
            </a:r>
            <a:r>
              <a:rPr lang="en" u="sng">
                <a:solidFill>
                  <a:schemeClr val="hlink"/>
                </a:solidFill>
                <a:hlinkClick r:id="rId4"/>
              </a:rPr>
              <a:t>project</a:t>
            </a:r>
            <a:r>
              <a:rPr lang="en"/>
              <a:t>]</a:t>
            </a:r>
            <a:endParaRPr/>
          </a:p>
          <a:p>
            <a:pPr marL="914400" lvl="1" indent="-317500" algn="l" rtl="0">
              <a:spcBef>
                <a:spcPts val="0"/>
              </a:spcBef>
              <a:spcAft>
                <a:spcPts val="0"/>
              </a:spcAft>
              <a:buSzPts val="1400"/>
              <a:buChar char="○"/>
            </a:pPr>
            <a:r>
              <a:rPr lang="en" b="1"/>
              <a:t>Neural Radiance Flow for 4D View Synthesis and Video Processing</a:t>
            </a:r>
            <a:r>
              <a:rPr lang="en"/>
              <a:t>, ICCV’21 [</a:t>
            </a:r>
            <a:r>
              <a:rPr lang="en" u="sng">
                <a:solidFill>
                  <a:schemeClr val="hlink"/>
                </a:solidFill>
                <a:hlinkClick r:id="rId5"/>
              </a:rPr>
              <a:t>project</a:t>
            </a:r>
            <a:r>
              <a:rPr lang="en"/>
              <a:t>]</a:t>
            </a:r>
            <a:endParaRPr/>
          </a:p>
          <a:p>
            <a:pPr marL="914400" lvl="1" indent="-317500" algn="l" rtl="0">
              <a:spcBef>
                <a:spcPts val="0"/>
              </a:spcBef>
              <a:spcAft>
                <a:spcPts val="0"/>
              </a:spcAft>
              <a:buSzPts val="1400"/>
              <a:buChar char="○"/>
            </a:pPr>
            <a:r>
              <a:rPr lang="en"/>
              <a:t>Dynamic view synthesis from dynamic monocular video. ICCV'21 [</a:t>
            </a:r>
            <a:r>
              <a:rPr lang="en" u="sng">
                <a:solidFill>
                  <a:schemeClr val="hlink"/>
                </a:solidFill>
                <a:hlinkClick r:id="rId6"/>
              </a:rPr>
              <a:t>project</a:t>
            </a:r>
            <a:r>
              <a:rPr lang="en"/>
              <a:t>]</a:t>
            </a:r>
            <a:endParaRPr/>
          </a:p>
          <a:p>
            <a:pPr marL="914400" lvl="1" indent="-317500" algn="l" rtl="0">
              <a:spcBef>
                <a:spcPts val="0"/>
              </a:spcBef>
              <a:spcAft>
                <a:spcPts val="0"/>
              </a:spcAft>
              <a:buSzPts val="1400"/>
              <a:buChar char="○"/>
            </a:pPr>
            <a:endParaRPr/>
          </a:p>
          <a:p>
            <a:pPr marL="457200" lvl="0" indent="-342900" algn="l" rtl="0">
              <a:spcBef>
                <a:spcPts val="0"/>
              </a:spcBef>
              <a:spcAft>
                <a:spcPts val="0"/>
              </a:spcAft>
              <a:buSzPts val="1800"/>
              <a:buChar char="●"/>
            </a:pPr>
            <a:r>
              <a:rPr lang="en"/>
              <a:t>Dynamic NeRF (Canonical + Deformation)</a:t>
            </a:r>
            <a:endParaRPr/>
          </a:p>
          <a:p>
            <a:pPr marL="914400" lvl="1" indent="-317500" algn="l" rtl="0">
              <a:spcBef>
                <a:spcPts val="0"/>
              </a:spcBef>
              <a:spcAft>
                <a:spcPts val="0"/>
              </a:spcAft>
              <a:buSzPts val="1400"/>
              <a:buChar char="○"/>
            </a:pPr>
            <a:r>
              <a:rPr lang="en"/>
              <a:t>D-nerf: Neural radiance fields for dynamic scenes. CVPR'21 [</a:t>
            </a:r>
            <a:r>
              <a:rPr lang="en" u="sng">
                <a:solidFill>
                  <a:schemeClr val="accent5"/>
                </a:solidFill>
                <a:hlinkClick r:id="rId7">
                  <a:extLst>
                    <a:ext uri="{A12FA001-AC4F-418D-AE19-62706E023703}">
                      <ahyp:hlinkClr xmlns:ahyp="http://schemas.microsoft.com/office/drawing/2018/hyperlinkcolor" val="tx"/>
                    </a:ext>
                  </a:extLst>
                </a:hlinkClick>
              </a:rPr>
              <a:t>project</a:t>
            </a:r>
            <a:r>
              <a:rPr lang="en"/>
              <a:t>]</a:t>
            </a:r>
            <a:endParaRPr/>
          </a:p>
          <a:p>
            <a:pPr marL="914400" lvl="1" indent="-317500" algn="l" rtl="0">
              <a:spcBef>
                <a:spcPts val="0"/>
              </a:spcBef>
              <a:spcAft>
                <a:spcPts val="0"/>
              </a:spcAft>
              <a:buSzPts val="1400"/>
              <a:buChar char="○"/>
            </a:pPr>
            <a:r>
              <a:rPr lang="en"/>
              <a:t>Nerfies: Deformable neural radiance fields. ICCV'21 [</a:t>
            </a:r>
            <a:r>
              <a:rPr lang="en" u="sng">
                <a:solidFill>
                  <a:schemeClr val="hlink"/>
                </a:solidFill>
                <a:hlinkClick r:id="rId8"/>
              </a:rPr>
              <a:t>project</a:t>
            </a:r>
            <a:r>
              <a:rPr lang="en"/>
              <a:t>]</a:t>
            </a:r>
            <a:endParaRPr/>
          </a:p>
          <a:p>
            <a:pPr marL="914400" lvl="1" indent="-317500" algn="l" rtl="0">
              <a:spcBef>
                <a:spcPts val="0"/>
              </a:spcBef>
              <a:spcAft>
                <a:spcPts val="0"/>
              </a:spcAft>
              <a:buSzPts val="1400"/>
              <a:buChar char="○"/>
            </a:pPr>
            <a:r>
              <a:rPr lang="en" b="1"/>
              <a:t>Non-Rigid Neural Radiance Fields: Reconstruction and Novel View Synthesis of a Dynamic Scene From Monocular Video.</a:t>
            </a:r>
            <a:r>
              <a:rPr lang="en"/>
              <a:t> ICCV'21 [</a:t>
            </a:r>
            <a:r>
              <a:rPr lang="en" u="sng">
                <a:solidFill>
                  <a:schemeClr val="hlink"/>
                </a:solidFill>
                <a:hlinkClick r:id="rId9"/>
              </a:rPr>
              <a:t>project</a:t>
            </a:r>
            <a:r>
              <a:rPr lang="en"/>
              <a:t>]</a:t>
            </a:r>
            <a:endParaRPr/>
          </a:p>
          <a:p>
            <a:pPr marL="914400" lvl="1" indent="-317500" algn="l" rtl="0">
              <a:spcBef>
                <a:spcPts val="0"/>
              </a:spcBef>
              <a:spcAft>
                <a:spcPts val="0"/>
              </a:spcAft>
              <a:buSzPts val="1400"/>
              <a:buChar char="○"/>
            </a:pPr>
            <a:r>
              <a:rPr lang="en"/>
              <a:t>HyperNeRF: A Higher-Dimensional Representation for Topologically Varying Neural Radiance Fields, SIGGRAPH Asia’21 [</a:t>
            </a:r>
            <a:r>
              <a:rPr lang="en" u="sng">
                <a:solidFill>
                  <a:schemeClr val="hlink"/>
                </a:solidFill>
                <a:hlinkClick r:id="rId10"/>
              </a:rPr>
              <a:t>project</a:t>
            </a:r>
            <a:r>
              <a:rPr lang="en"/>
              <a: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ctrTitle"/>
          </p:nvPr>
        </p:nvSpPr>
        <p:spPr>
          <a:xfrm>
            <a:off x="311700" y="1058150"/>
            <a:ext cx="8520600" cy="13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880"/>
              <a:t>Neural Radiance Flow for 4D View Synthesis and Video Processing</a:t>
            </a:r>
            <a:endParaRPr sz="3880"/>
          </a:p>
        </p:txBody>
      </p:sp>
      <p:sp>
        <p:nvSpPr>
          <p:cNvPr id="87" name="Google Shape;87;p18"/>
          <p:cNvSpPr txBox="1">
            <a:spLocks noGrp="1"/>
          </p:cNvSpPr>
          <p:nvPr>
            <p:ph type="subTitle" idx="1"/>
          </p:nvPr>
        </p:nvSpPr>
        <p:spPr>
          <a:xfrm>
            <a:off x="311700" y="3889175"/>
            <a:ext cx="8520600" cy="953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a:t>ICCV 2021</a:t>
            </a:r>
            <a:endParaRPr sz="1500"/>
          </a:p>
        </p:txBody>
      </p:sp>
      <p:pic>
        <p:nvPicPr>
          <p:cNvPr id="88" name="Google Shape;88;p18"/>
          <p:cNvPicPr preferRelativeResize="0"/>
          <p:nvPr/>
        </p:nvPicPr>
        <p:blipFill rotWithShape="1">
          <a:blip r:embed="rId3">
            <a:alphaModFix/>
          </a:blip>
          <a:srcRect l="-640" r="639"/>
          <a:stretch/>
        </p:blipFill>
        <p:spPr>
          <a:xfrm>
            <a:off x="2377825" y="2617063"/>
            <a:ext cx="4388351" cy="1111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Highlights</a:t>
            </a:r>
            <a:endParaRPr/>
          </a:p>
        </p:txBody>
      </p:sp>
      <p:sp>
        <p:nvSpPr>
          <p:cNvPr id="94" name="Google Shape;94;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a:t>NeRFlow: a spatial-temporal NeRF</a:t>
            </a:r>
            <a:endParaRPr/>
          </a:p>
          <a:p>
            <a:pPr marL="914400" lvl="1" indent="-317500" algn="l" rtl="0">
              <a:lnSpc>
                <a:spcPct val="150000"/>
              </a:lnSpc>
              <a:spcBef>
                <a:spcPts val="0"/>
              </a:spcBef>
              <a:spcAft>
                <a:spcPts val="0"/>
              </a:spcAft>
              <a:buSzPts val="1400"/>
              <a:buChar char="○"/>
            </a:pPr>
            <a:r>
              <a:rPr lang="en"/>
              <a:t>Enables novel 4D view synthesis across both space and time</a:t>
            </a:r>
            <a:endParaRPr/>
          </a:p>
          <a:p>
            <a:pPr marL="457200" lvl="0" indent="-342900" algn="l" rtl="0">
              <a:lnSpc>
                <a:spcPct val="150000"/>
              </a:lnSpc>
              <a:spcBef>
                <a:spcPts val="0"/>
              </a:spcBef>
              <a:spcAft>
                <a:spcPts val="0"/>
              </a:spcAft>
              <a:buSzPts val="1800"/>
              <a:buChar char="●"/>
            </a:pPr>
            <a:r>
              <a:rPr lang="en"/>
              <a:t>Effective with limited observations down to only </a:t>
            </a:r>
            <a:r>
              <a:rPr lang="en" b="1"/>
              <a:t>one camera</a:t>
            </a:r>
            <a:endParaRPr b="1"/>
          </a:p>
          <a:p>
            <a:pPr marL="914400" lvl="1" indent="-317500" algn="l" rtl="0">
              <a:lnSpc>
                <a:spcPct val="150000"/>
              </a:lnSpc>
              <a:spcBef>
                <a:spcPts val="0"/>
              </a:spcBef>
              <a:spcAft>
                <a:spcPts val="0"/>
              </a:spcAft>
              <a:buSzPts val="1400"/>
              <a:buChar char="○"/>
            </a:pPr>
            <a:r>
              <a:rPr lang="en"/>
              <a:t>By introducing a series of temporal consistency constraints</a:t>
            </a:r>
            <a:endParaRPr/>
          </a:p>
          <a:p>
            <a:pPr marL="457200" lvl="0" indent="-342900" algn="l" rtl="0">
              <a:lnSpc>
                <a:spcPct val="150000"/>
              </a:lnSpc>
              <a:spcBef>
                <a:spcPts val="0"/>
              </a:spcBef>
              <a:spcAft>
                <a:spcPts val="0"/>
              </a:spcAft>
              <a:buSzPts val="1800"/>
              <a:buChar char="●"/>
            </a:pPr>
            <a:r>
              <a:rPr lang="en"/>
              <a:t>Can serve as an </a:t>
            </a:r>
            <a:r>
              <a:rPr lang="en" b="1"/>
              <a:t>implicit scene prior</a:t>
            </a:r>
            <a:endParaRPr b="1"/>
          </a:p>
          <a:p>
            <a:pPr marL="914400" lvl="1" indent="-317500" algn="l" rtl="0">
              <a:lnSpc>
                <a:spcPct val="150000"/>
              </a:lnSpc>
              <a:spcBef>
                <a:spcPts val="0"/>
              </a:spcBef>
              <a:spcAft>
                <a:spcPts val="0"/>
              </a:spcAft>
              <a:buSzPts val="1400"/>
              <a:buChar char="○"/>
            </a:pPr>
            <a:r>
              <a:rPr lang="en"/>
              <a:t>Outperforming classical and internal learning methods in super-resolution and image de-noising</a:t>
            </a:r>
            <a:endParaRPr/>
          </a:p>
        </p:txBody>
      </p:sp>
      <p:pic>
        <p:nvPicPr>
          <p:cNvPr id="95" name="Google Shape;95;p19"/>
          <p:cNvPicPr preferRelativeResize="0"/>
          <p:nvPr/>
        </p:nvPicPr>
        <p:blipFill>
          <a:blip r:embed="rId3">
            <a:alphaModFix/>
          </a:blip>
          <a:stretch>
            <a:fillRect/>
          </a:stretch>
        </p:blipFill>
        <p:spPr>
          <a:xfrm>
            <a:off x="1616250" y="3756037"/>
            <a:ext cx="4132774" cy="1212275"/>
          </a:xfrm>
          <a:prstGeom prst="rect">
            <a:avLst/>
          </a:prstGeom>
          <a:noFill/>
          <a:ln>
            <a:noFill/>
          </a:ln>
        </p:spPr>
      </p:pic>
      <p:pic>
        <p:nvPicPr>
          <p:cNvPr id="96" name="Google Shape;96;p19"/>
          <p:cNvPicPr preferRelativeResize="0"/>
          <p:nvPr/>
        </p:nvPicPr>
        <p:blipFill>
          <a:blip r:embed="rId4">
            <a:alphaModFix/>
          </a:blip>
          <a:stretch>
            <a:fillRect/>
          </a:stretch>
        </p:blipFill>
        <p:spPr>
          <a:xfrm>
            <a:off x="5749025" y="3756025"/>
            <a:ext cx="1230000" cy="11541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Preliminary: NeRF</a:t>
            </a:r>
            <a:endParaRPr/>
          </a:p>
        </p:txBody>
      </p:sp>
      <p:sp>
        <p:nvSpPr>
          <p:cNvPr id="102" name="Google Shape;10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F_nerf(x,y,z,  θ,φ) = R,G,B,  σ</a:t>
            </a:r>
            <a:endParaRPr/>
          </a:p>
        </p:txBody>
      </p:sp>
      <p:pic>
        <p:nvPicPr>
          <p:cNvPr id="103" name="Google Shape;103;p20"/>
          <p:cNvPicPr preferRelativeResize="0"/>
          <p:nvPr/>
        </p:nvPicPr>
        <p:blipFill>
          <a:blip r:embed="rId3">
            <a:alphaModFix/>
          </a:blip>
          <a:stretch>
            <a:fillRect/>
          </a:stretch>
        </p:blipFill>
        <p:spPr>
          <a:xfrm>
            <a:off x="0" y="1844214"/>
            <a:ext cx="9144001" cy="272467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NeRFlow: Overview</a:t>
            </a:r>
            <a:endParaRPr/>
          </a:p>
        </p:txBody>
      </p:sp>
      <p:sp>
        <p:nvSpPr>
          <p:cNvPr id="109" name="Google Shape;109;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Input: video(s) captured by (as few as one) cameras with known camera parameters.  </a:t>
            </a:r>
            <a:endParaRPr/>
          </a:p>
          <a:p>
            <a:pPr marL="457200" lvl="0" indent="-342900" algn="l" rtl="0">
              <a:spcBef>
                <a:spcPts val="0"/>
              </a:spcBef>
              <a:spcAft>
                <a:spcPts val="0"/>
              </a:spcAft>
              <a:buSzPts val="1800"/>
              <a:buChar char="●"/>
            </a:pPr>
            <a:r>
              <a:rPr lang="en"/>
              <a:t>Output: an implicit space-time neural radiance field.</a:t>
            </a:r>
            <a:endParaRPr/>
          </a:p>
          <a:p>
            <a:pPr marL="457200" lvl="0" indent="-342900" algn="l" rtl="0">
              <a:spcBef>
                <a:spcPts val="0"/>
              </a:spcBef>
              <a:spcAft>
                <a:spcPts val="0"/>
              </a:spcAft>
              <a:buSzPts val="1800"/>
              <a:buChar char="●"/>
            </a:pPr>
            <a:r>
              <a:rPr lang="en"/>
              <a:t>F_nerflow(x,y,z,  θ,φ,  </a:t>
            </a:r>
            <a:r>
              <a:rPr lang="en" b="1">
                <a:solidFill>
                  <a:srgbClr val="FF9900"/>
                </a:solidFill>
              </a:rPr>
              <a:t>t</a:t>
            </a:r>
            <a:r>
              <a:rPr lang="en"/>
              <a:t>) = R,G,B,  σ</a:t>
            </a:r>
            <a:endParaRPr/>
          </a:p>
        </p:txBody>
      </p:sp>
      <p:pic>
        <p:nvPicPr>
          <p:cNvPr id="110" name="Google Shape;110;p21"/>
          <p:cNvPicPr preferRelativeResize="0"/>
          <p:nvPr/>
        </p:nvPicPr>
        <p:blipFill>
          <a:blip r:embed="rId3">
            <a:alphaModFix/>
          </a:blip>
          <a:stretch>
            <a:fillRect/>
          </a:stretch>
        </p:blipFill>
        <p:spPr>
          <a:xfrm>
            <a:off x="2200325" y="2751600"/>
            <a:ext cx="4404625" cy="22069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NeRFlow: Framework</a:t>
            </a:r>
            <a:endParaRPr/>
          </a:p>
        </p:txBody>
      </p:sp>
      <p:sp>
        <p:nvSpPr>
          <p:cNvPr id="116" name="Google Shape;116;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Radiance Field:   R(x,y,z,  θ,φ,  </a:t>
            </a:r>
            <a:r>
              <a:rPr lang="en" b="1">
                <a:solidFill>
                  <a:srgbClr val="FF9900"/>
                </a:solidFill>
              </a:rPr>
              <a:t>t</a:t>
            </a:r>
            <a:r>
              <a:rPr lang="en"/>
              <a:t>) = R,G,B,  σ</a:t>
            </a:r>
            <a:endParaRPr/>
          </a:p>
          <a:p>
            <a:pPr marL="914400" lvl="1" indent="-317500" algn="l" rtl="0">
              <a:lnSpc>
                <a:spcPct val="115000"/>
              </a:lnSpc>
              <a:spcBef>
                <a:spcPts val="0"/>
              </a:spcBef>
              <a:spcAft>
                <a:spcPts val="0"/>
              </a:spcAft>
              <a:buSzPts val="1400"/>
              <a:buChar char="○"/>
            </a:pPr>
            <a:r>
              <a:rPr lang="en" b="1"/>
              <a:t>c</a:t>
            </a:r>
            <a:r>
              <a:rPr lang="en"/>
              <a:t>=(R,G,B) is decomposed into </a:t>
            </a:r>
            <a:endParaRPr/>
          </a:p>
          <a:p>
            <a:pPr marL="1371600" lvl="2" indent="-317500" algn="l" rtl="0">
              <a:lnSpc>
                <a:spcPct val="115000"/>
              </a:lnSpc>
              <a:spcBef>
                <a:spcPts val="0"/>
              </a:spcBef>
              <a:spcAft>
                <a:spcPts val="0"/>
              </a:spcAft>
              <a:buSzPts val="1400"/>
              <a:buChar char="■"/>
            </a:pPr>
            <a:r>
              <a:rPr lang="en"/>
              <a:t>view-invariant diffuse part </a:t>
            </a:r>
            <a:r>
              <a:rPr lang="en" b="1"/>
              <a:t>c</a:t>
            </a:r>
            <a:r>
              <a:rPr lang="en"/>
              <a:t>_diffuse</a:t>
            </a:r>
            <a:endParaRPr/>
          </a:p>
          <a:p>
            <a:pPr marL="1371600" lvl="2" indent="-317500" algn="l" rtl="0">
              <a:lnSpc>
                <a:spcPct val="150000"/>
              </a:lnSpc>
              <a:spcBef>
                <a:spcPts val="0"/>
              </a:spcBef>
              <a:spcAft>
                <a:spcPts val="0"/>
              </a:spcAft>
              <a:buSzPts val="1400"/>
              <a:buChar char="■"/>
            </a:pPr>
            <a:r>
              <a:rPr lang="en"/>
              <a:t>view-dependent specular part </a:t>
            </a:r>
            <a:r>
              <a:rPr lang="en" b="1"/>
              <a:t>c</a:t>
            </a:r>
            <a:r>
              <a:rPr lang="en"/>
              <a:t>_specular</a:t>
            </a:r>
            <a:endParaRPr/>
          </a:p>
          <a:p>
            <a:pPr marL="457200" lvl="0" indent="-342900" algn="l" rtl="0">
              <a:lnSpc>
                <a:spcPct val="150000"/>
              </a:lnSpc>
              <a:spcBef>
                <a:spcPts val="0"/>
              </a:spcBef>
              <a:spcAft>
                <a:spcPts val="0"/>
              </a:spcAft>
              <a:buSzPts val="1800"/>
              <a:buChar char="●"/>
            </a:pPr>
            <a:r>
              <a:rPr lang="en"/>
              <a:t>Flow Field:   F(x,y,z, </a:t>
            </a:r>
            <a:r>
              <a:rPr lang="en" b="1">
                <a:solidFill>
                  <a:srgbClr val="FF9900"/>
                </a:solidFill>
              </a:rPr>
              <a:t>t</a:t>
            </a:r>
            <a:r>
              <a:rPr lang="en"/>
              <a:t>) = </a:t>
            </a:r>
            <a:endParaRPr/>
          </a:p>
        </p:txBody>
      </p:sp>
      <p:pic>
        <p:nvPicPr>
          <p:cNvPr id="117" name="Google Shape;117;p22"/>
          <p:cNvPicPr preferRelativeResize="0"/>
          <p:nvPr/>
        </p:nvPicPr>
        <p:blipFill>
          <a:blip r:embed="rId3">
            <a:alphaModFix/>
          </a:blip>
          <a:stretch>
            <a:fillRect/>
          </a:stretch>
        </p:blipFill>
        <p:spPr>
          <a:xfrm>
            <a:off x="1530350" y="2634825"/>
            <a:ext cx="5617275" cy="2548574"/>
          </a:xfrm>
          <a:prstGeom prst="rect">
            <a:avLst/>
          </a:prstGeom>
          <a:noFill/>
          <a:ln>
            <a:noFill/>
          </a:ln>
        </p:spPr>
      </p:pic>
      <p:pic>
        <p:nvPicPr>
          <p:cNvPr id="118" name="Google Shape;118;p22"/>
          <p:cNvPicPr preferRelativeResize="0"/>
          <p:nvPr/>
        </p:nvPicPr>
        <p:blipFill>
          <a:blip r:embed="rId4">
            <a:alphaModFix/>
          </a:blip>
          <a:stretch>
            <a:fillRect/>
          </a:stretch>
        </p:blipFill>
        <p:spPr>
          <a:xfrm>
            <a:off x="3316900" y="2271375"/>
            <a:ext cx="2810625" cy="538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a:spLocks/>
          </p:cNvSpPr>
          <p:nvPr/>
        </p:nvSpPr>
        <p:spPr>
          <a:xfrm>
            <a:off x="930830" y="400050"/>
            <a:ext cx="7370446" cy="991938"/>
          </a:xfrm>
          <a:prstGeom prst="rect">
            <a:avLst/>
          </a:prstGeom>
        </p:spPr>
        <p:txBody>
          <a:bodyPr vert="horz" wrap="square" lIns="0" tIns="9525" rIns="0" bIns="0" rtlCol="0">
            <a:spAutoFit/>
          </a:bodyPr>
          <a:lstStyle>
            <a:lvl1pPr>
              <a:defRPr sz="2400" b="0" i="0">
                <a:solidFill>
                  <a:schemeClr val="tx1"/>
                </a:solidFill>
                <a:latin typeface="Calibri"/>
                <a:ea typeface="+mj-ea"/>
                <a:cs typeface="Calibri"/>
              </a:defRPr>
            </a:lvl1pPr>
          </a:lstStyle>
          <a:p>
            <a:pPr marL="9525">
              <a:spcBef>
                <a:spcPts val="75"/>
              </a:spcBef>
            </a:pPr>
            <a:r>
              <a:rPr lang="en-US" sz="1800" dirty="0"/>
              <a:t>Recording presentation videos</a:t>
            </a:r>
          </a:p>
          <a:p>
            <a:pPr marL="9525">
              <a:spcBef>
                <a:spcPts val="75"/>
              </a:spcBef>
            </a:pPr>
            <a:r>
              <a:rPr lang="en-US" sz="1500" dirty="0"/>
              <a:t>Video/audio: make sure that you are using a computer with camera (either an embedded front-face camera or a connected camera) and microphone (built in or connected). Select the correct options (Video and Audio) in the Settings in the Zoom client.</a:t>
            </a:r>
            <a:endParaRPr lang="en-US" sz="2700" spc="34" dirty="0">
              <a:latin typeface="Calibri Light"/>
              <a:cs typeface="Calibri Light"/>
            </a:endParaRPr>
          </a:p>
        </p:txBody>
      </p:sp>
      <p:pic>
        <p:nvPicPr>
          <p:cNvPr id="2050" name="Picture 2" descr="https://www.scomminc.com/pp/acmsig/previd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351" y="1464929"/>
            <a:ext cx="3371850" cy="32999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NeRFlow: Temporally Coherent Learning</a:t>
            </a:r>
            <a:endParaRPr/>
          </a:p>
        </p:txBody>
      </p:sp>
      <p:sp>
        <p:nvSpPr>
          <p:cNvPr id="124" name="Google Shape;124;p23"/>
          <p:cNvSpPr txBox="1">
            <a:spLocks noGrp="1"/>
          </p:cNvSpPr>
          <p:nvPr>
            <p:ph type="body" idx="1"/>
          </p:nvPr>
        </p:nvSpPr>
        <p:spPr>
          <a:xfrm>
            <a:off x="311700" y="1152475"/>
            <a:ext cx="6107100" cy="1765800"/>
          </a:xfrm>
          <a:prstGeom prst="rect">
            <a:avLst/>
          </a:prstGeom>
        </p:spPr>
        <p:txBody>
          <a:bodyPr spcFirstLastPara="1" wrap="square" lIns="91425" tIns="91425" rIns="91425" bIns="91425" anchor="t" anchorCtr="0">
            <a:normAutofit/>
          </a:bodyPr>
          <a:lstStyle/>
          <a:p>
            <a:pPr marL="457200" marR="0" lvl="0" indent="-342900" algn="l" rtl="0">
              <a:lnSpc>
                <a:spcPct val="115000"/>
              </a:lnSpc>
              <a:spcBef>
                <a:spcPts val="0"/>
              </a:spcBef>
              <a:spcAft>
                <a:spcPts val="0"/>
              </a:spcAft>
              <a:buSzPts val="1800"/>
              <a:buChar char="●"/>
            </a:pPr>
            <a:r>
              <a:rPr lang="en"/>
              <a:t>3D Keypoint correspondences</a:t>
            </a:r>
            <a:endParaRPr/>
          </a:p>
          <a:p>
            <a:pPr marL="914400" marR="0" lvl="1" indent="-317500" algn="l" rtl="0">
              <a:lnSpc>
                <a:spcPct val="115000"/>
              </a:lnSpc>
              <a:spcBef>
                <a:spcPts val="0"/>
              </a:spcBef>
              <a:spcAft>
                <a:spcPts val="0"/>
              </a:spcAft>
              <a:buSzPts val="1400"/>
              <a:buChar char="○"/>
            </a:pPr>
            <a:r>
              <a:rPr lang="en"/>
              <a:t>Given randomly sampled 3D point </a:t>
            </a:r>
            <a:r>
              <a:rPr lang="en" b="1"/>
              <a:t>x</a:t>
            </a:r>
            <a:endParaRPr b="1"/>
          </a:p>
          <a:p>
            <a:pPr marL="914400" marR="0" lvl="1" indent="-317500" algn="l" rtl="0">
              <a:lnSpc>
                <a:spcPct val="115000"/>
              </a:lnSpc>
              <a:spcBef>
                <a:spcPts val="0"/>
              </a:spcBef>
              <a:spcAft>
                <a:spcPts val="0"/>
              </a:spcAft>
              <a:buSzPts val="1400"/>
              <a:buChar char="○"/>
            </a:pPr>
            <a:r>
              <a:rPr lang="en"/>
              <a:t>Find corresponding point </a:t>
            </a:r>
            <a:r>
              <a:rPr lang="en" b="1"/>
              <a:t>x_c</a:t>
            </a:r>
            <a:r>
              <a:rPr lang="en"/>
              <a:t> at future timestamp t_c through flow function F:</a:t>
            </a:r>
            <a:endParaRPr/>
          </a:p>
          <a:p>
            <a:pPr marL="1371600" marR="0" lvl="2" indent="-317500" algn="l" rtl="0">
              <a:lnSpc>
                <a:spcPct val="115000"/>
              </a:lnSpc>
              <a:spcBef>
                <a:spcPts val="0"/>
              </a:spcBef>
              <a:spcAft>
                <a:spcPts val="0"/>
              </a:spcAft>
              <a:buSzPts val="1400"/>
              <a:buChar char="■"/>
            </a:pPr>
            <a:r>
              <a:rPr lang="en" b="1"/>
              <a:t>     x_c</a:t>
            </a:r>
            <a:r>
              <a:rPr lang="en"/>
              <a:t> = </a:t>
            </a:r>
            <a:endParaRPr/>
          </a:p>
        </p:txBody>
      </p:sp>
      <p:pic>
        <p:nvPicPr>
          <p:cNvPr id="125" name="Google Shape;125;p23"/>
          <p:cNvPicPr preferRelativeResize="0"/>
          <p:nvPr/>
        </p:nvPicPr>
        <p:blipFill>
          <a:blip r:embed="rId3">
            <a:alphaModFix/>
          </a:blip>
          <a:stretch>
            <a:fillRect/>
          </a:stretch>
        </p:blipFill>
        <p:spPr>
          <a:xfrm>
            <a:off x="6222300" y="651700"/>
            <a:ext cx="2867799" cy="2144300"/>
          </a:xfrm>
          <a:prstGeom prst="rect">
            <a:avLst/>
          </a:prstGeom>
          <a:noFill/>
          <a:ln>
            <a:noFill/>
          </a:ln>
        </p:spPr>
      </p:pic>
      <p:sp>
        <p:nvSpPr>
          <p:cNvPr id="126" name="Google Shape;126;p23"/>
          <p:cNvSpPr txBox="1">
            <a:spLocks noGrp="1"/>
          </p:cNvSpPr>
          <p:nvPr>
            <p:ph type="body" idx="1"/>
          </p:nvPr>
        </p:nvSpPr>
        <p:spPr>
          <a:xfrm>
            <a:off x="311700" y="24401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Consistencies</a:t>
            </a:r>
            <a:endParaRPr/>
          </a:p>
          <a:p>
            <a:pPr marL="914400" lvl="1" indent="-317500" algn="l" rtl="0">
              <a:spcBef>
                <a:spcPts val="0"/>
              </a:spcBef>
              <a:spcAft>
                <a:spcPts val="0"/>
              </a:spcAft>
              <a:buClr>
                <a:srgbClr val="FF9900"/>
              </a:buClr>
              <a:buSzPts val="1400"/>
              <a:buChar char="○"/>
            </a:pPr>
            <a:r>
              <a:rPr lang="en">
                <a:solidFill>
                  <a:srgbClr val="FF9900"/>
                </a:solidFill>
              </a:rPr>
              <a:t>Appearance consistency. </a:t>
            </a:r>
            <a:endParaRPr>
              <a:solidFill>
                <a:srgbClr val="FF9900"/>
              </a:solidFill>
            </a:endParaRPr>
          </a:p>
          <a:p>
            <a:pPr marL="1371600" lvl="2" indent="-317500" algn="l" rtl="0">
              <a:spcBef>
                <a:spcPts val="0"/>
              </a:spcBef>
              <a:spcAft>
                <a:spcPts val="0"/>
              </a:spcAft>
              <a:buSzPts val="1400"/>
              <a:buChar char="■"/>
            </a:pPr>
            <a:r>
              <a:rPr lang="en"/>
              <a:t>The </a:t>
            </a:r>
            <a:r>
              <a:rPr lang="en" b="1"/>
              <a:t>diffuse reflectance</a:t>
            </a:r>
            <a:r>
              <a:rPr lang="en"/>
              <a:t> of an object remains constant while it is moving around.</a:t>
            </a:r>
            <a:endParaRPr/>
          </a:p>
          <a:p>
            <a:pPr marL="914400" lvl="1" indent="-317500" algn="l" rtl="0">
              <a:spcBef>
                <a:spcPts val="0"/>
              </a:spcBef>
              <a:spcAft>
                <a:spcPts val="0"/>
              </a:spcAft>
              <a:buClr>
                <a:srgbClr val="FF9900"/>
              </a:buClr>
              <a:buSzPts val="1400"/>
              <a:buChar char="○"/>
            </a:pPr>
            <a:r>
              <a:rPr lang="en">
                <a:solidFill>
                  <a:srgbClr val="FF9900"/>
                </a:solidFill>
              </a:rPr>
              <a:t>Density consistency.</a:t>
            </a:r>
            <a:endParaRPr>
              <a:solidFill>
                <a:srgbClr val="FF9900"/>
              </a:solidFill>
            </a:endParaRPr>
          </a:p>
          <a:p>
            <a:pPr marL="1371600" lvl="2" indent="-317500" algn="l" rtl="0">
              <a:spcBef>
                <a:spcPts val="0"/>
              </a:spcBef>
              <a:spcAft>
                <a:spcPts val="0"/>
              </a:spcAft>
              <a:buSzPts val="1400"/>
              <a:buChar char="■"/>
            </a:pPr>
            <a:r>
              <a:rPr lang="en"/>
              <a:t>The </a:t>
            </a:r>
            <a:r>
              <a:rPr lang="en" b="1"/>
              <a:t>solidity</a:t>
            </a:r>
            <a:r>
              <a:rPr lang="en"/>
              <a:t> of an object naturally remains constant while it is moving.</a:t>
            </a:r>
            <a:endParaRPr/>
          </a:p>
          <a:p>
            <a:pPr marL="914400" lvl="1" indent="-317500" algn="l" rtl="0">
              <a:spcBef>
                <a:spcPts val="0"/>
              </a:spcBef>
              <a:spcAft>
                <a:spcPts val="0"/>
              </a:spcAft>
              <a:buClr>
                <a:srgbClr val="FF9900"/>
              </a:buClr>
              <a:buSzPts val="1400"/>
              <a:buChar char="○"/>
            </a:pPr>
            <a:r>
              <a:rPr lang="en">
                <a:solidFill>
                  <a:srgbClr val="FF9900"/>
                </a:solidFill>
              </a:rPr>
              <a:t>Motion consistency.</a:t>
            </a:r>
            <a:endParaRPr>
              <a:solidFill>
                <a:srgbClr val="FF9900"/>
              </a:solidFill>
            </a:endParaRPr>
          </a:p>
          <a:p>
            <a:pPr marL="1371600" lvl="2" indent="-317500" algn="l" rtl="0">
              <a:spcBef>
                <a:spcPts val="0"/>
              </a:spcBef>
              <a:spcAft>
                <a:spcPts val="0"/>
              </a:spcAft>
              <a:buSzPts val="1400"/>
              <a:buChar char="■"/>
            </a:pPr>
            <a:r>
              <a:rPr lang="en"/>
              <a:t>Empty space looks static</a:t>
            </a:r>
            <a:endParaRPr/>
          </a:p>
          <a:p>
            <a:pPr marL="1828800" lvl="3" indent="-317500" algn="l" rtl="0">
              <a:spcBef>
                <a:spcPts val="0"/>
              </a:spcBef>
              <a:spcAft>
                <a:spcPts val="0"/>
              </a:spcAft>
              <a:buSzPts val="1400"/>
              <a:buChar char="●"/>
            </a:pPr>
            <a:r>
              <a:rPr lang="en"/>
              <a:t>Enforce that areas with low density must exhibit low flow.</a:t>
            </a:r>
            <a:endParaRPr/>
          </a:p>
          <a:p>
            <a:pPr marL="1371600" lvl="2" indent="-317500" algn="l" rtl="0">
              <a:spcBef>
                <a:spcPts val="0"/>
              </a:spcBef>
              <a:spcAft>
                <a:spcPts val="0"/>
              </a:spcAft>
              <a:buSzPts val="1400"/>
              <a:buChar char="■"/>
            </a:pPr>
            <a:r>
              <a:rPr lang="en"/>
              <a:t>Objects move smoothly in natural scenes</a:t>
            </a:r>
            <a:endParaRPr/>
          </a:p>
          <a:p>
            <a:pPr marL="1828800" lvl="3" indent="-317500" algn="l" rtl="0">
              <a:spcBef>
                <a:spcPts val="0"/>
              </a:spcBef>
              <a:spcAft>
                <a:spcPts val="0"/>
              </a:spcAft>
              <a:buSzPts val="1400"/>
              <a:buChar char="●"/>
            </a:pPr>
            <a:r>
              <a:rPr lang="en"/>
              <a:t>Encourage the flow function to be smooth across both space and time.</a:t>
            </a:r>
            <a:endParaRPr/>
          </a:p>
        </p:txBody>
      </p:sp>
      <p:pic>
        <p:nvPicPr>
          <p:cNvPr id="127" name="Google Shape;127;p23"/>
          <p:cNvPicPr preferRelativeResize="0"/>
          <p:nvPr/>
        </p:nvPicPr>
        <p:blipFill>
          <a:blip r:embed="rId4">
            <a:alphaModFix/>
          </a:blip>
          <a:stretch>
            <a:fillRect/>
          </a:stretch>
        </p:blipFill>
        <p:spPr>
          <a:xfrm>
            <a:off x="2502975" y="2185000"/>
            <a:ext cx="2213076" cy="386750"/>
          </a:xfrm>
          <a:prstGeom prst="rect">
            <a:avLst/>
          </a:prstGeom>
          <a:noFill/>
          <a:ln>
            <a:noFill/>
          </a:ln>
        </p:spPr>
      </p:pic>
      <p:pic>
        <p:nvPicPr>
          <p:cNvPr id="128" name="Google Shape;128;p23"/>
          <p:cNvPicPr preferRelativeResize="0"/>
          <p:nvPr/>
        </p:nvPicPr>
        <p:blipFill>
          <a:blip r:embed="rId5">
            <a:alphaModFix/>
          </a:blip>
          <a:stretch>
            <a:fillRect/>
          </a:stretch>
        </p:blipFill>
        <p:spPr>
          <a:xfrm>
            <a:off x="3346335" y="2876225"/>
            <a:ext cx="2213075" cy="192442"/>
          </a:xfrm>
          <a:prstGeom prst="rect">
            <a:avLst/>
          </a:prstGeom>
          <a:noFill/>
          <a:ln>
            <a:noFill/>
          </a:ln>
        </p:spPr>
      </p:pic>
      <p:pic>
        <p:nvPicPr>
          <p:cNvPr id="129" name="Google Shape;129;p23"/>
          <p:cNvPicPr preferRelativeResize="0"/>
          <p:nvPr/>
        </p:nvPicPr>
        <p:blipFill>
          <a:blip r:embed="rId6">
            <a:alphaModFix/>
          </a:blip>
          <a:stretch>
            <a:fillRect/>
          </a:stretch>
        </p:blipFill>
        <p:spPr>
          <a:xfrm>
            <a:off x="3026176" y="3373150"/>
            <a:ext cx="1545813" cy="192450"/>
          </a:xfrm>
          <a:prstGeom prst="rect">
            <a:avLst/>
          </a:prstGeom>
          <a:noFill/>
          <a:ln>
            <a:noFill/>
          </a:ln>
        </p:spPr>
      </p:pic>
      <p:pic>
        <p:nvPicPr>
          <p:cNvPr id="130" name="Google Shape;130;p23"/>
          <p:cNvPicPr preferRelativeResize="0"/>
          <p:nvPr/>
        </p:nvPicPr>
        <p:blipFill>
          <a:blip r:embed="rId7">
            <a:alphaModFix/>
          </a:blip>
          <a:stretch>
            <a:fillRect/>
          </a:stretch>
        </p:blipFill>
        <p:spPr>
          <a:xfrm>
            <a:off x="6775025" y="4325650"/>
            <a:ext cx="1034467" cy="192450"/>
          </a:xfrm>
          <a:prstGeom prst="rect">
            <a:avLst/>
          </a:prstGeom>
          <a:noFill/>
          <a:ln>
            <a:noFill/>
          </a:ln>
        </p:spPr>
      </p:pic>
      <p:pic>
        <p:nvPicPr>
          <p:cNvPr id="131" name="Google Shape;131;p23"/>
          <p:cNvPicPr preferRelativeResize="0"/>
          <p:nvPr/>
        </p:nvPicPr>
        <p:blipFill>
          <a:blip r:embed="rId8">
            <a:alphaModFix/>
          </a:blip>
          <a:stretch>
            <a:fillRect/>
          </a:stretch>
        </p:blipFill>
        <p:spPr>
          <a:xfrm>
            <a:off x="7809499" y="4810600"/>
            <a:ext cx="1298624" cy="2303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NeRF: Learning from Visual Observation</a:t>
            </a:r>
            <a:endParaRPr/>
          </a:p>
        </p:txBody>
      </p:sp>
      <p:sp>
        <p:nvSpPr>
          <p:cNvPr id="137" name="Google Shape;137;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Volume rendering for image supervision.</a:t>
            </a:r>
            <a:endParaRPr/>
          </a:p>
          <a:p>
            <a:pPr marL="914400" lvl="1" indent="-317500" algn="l" rtl="0">
              <a:spcBef>
                <a:spcPts val="0"/>
              </a:spcBef>
              <a:spcAft>
                <a:spcPts val="0"/>
              </a:spcAft>
              <a:buSzPts val="1400"/>
              <a:buChar char="○"/>
            </a:pPr>
            <a:r>
              <a:rPr lang="en"/>
              <a:t>Predict color through Volume rendering:</a:t>
            </a:r>
            <a:endParaRPr/>
          </a:p>
          <a:p>
            <a:pPr marL="914400" lvl="1" indent="-317500" algn="l" rtl="0">
              <a:spcBef>
                <a:spcPts val="0"/>
              </a:spcBef>
              <a:spcAft>
                <a:spcPts val="0"/>
              </a:spcAft>
              <a:buSzPts val="1400"/>
              <a:buChar char="○"/>
            </a:pPr>
            <a:r>
              <a:rPr lang="en"/>
              <a:t>Loss: </a:t>
            </a:r>
            <a:endParaRPr/>
          </a:p>
          <a:p>
            <a:pPr marL="457200" lvl="0" indent="-342900" algn="l" rtl="0">
              <a:spcBef>
                <a:spcPts val="0"/>
              </a:spcBef>
              <a:spcAft>
                <a:spcPts val="0"/>
              </a:spcAft>
              <a:buSzPts val="1800"/>
              <a:buChar char="●"/>
            </a:pPr>
            <a:r>
              <a:rPr lang="en"/>
              <a:t>Optical flow supervision.</a:t>
            </a:r>
            <a:endParaRPr/>
          </a:p>
          <a:p>
            <a:pPr marL="914400" lvl="1" indent="-317500" algn="l" rtl="0">
              <a:spcBef>
                <a:spcPts val="0"/>
              </a:spcBef>
              <a:spcAft>
                <a:spcPts val="0"/>
              </a:spcAft>
              <a:buSzPts val="1400"/>
              <a:buChar char="○"/>
            </a:pPr>
            <a:r>
              <a:rPr lang="en"/>
              <a:t>One of the supervision for the prediction of the 3D scene flow field.</a:t>
            </a:r>
            <a:endParaRPr/>
          </a:p>
          <a:p>
            <a:pPr marL="914400" lvl="1" indent="-317500" algn="l" rtl="0">
              <a:spcBef>
                <a:spcPts val="0"/>
              </a:spcBef>
              <a:spcAft>
                <a:spcPts val="0"/>
              </a:spcAft>
              <a:buSzPts val="1400"/>
              <a:buChar char="○"/>
            </a:pPr>
            <a:r>
              <a:rPr lang="en"/>
              <a:t>Serve as a “ground truth” for 3D point correspondence.</a:t>
            </a:r>
            <a:endParaRPr/>
          </a:p>
          <a:p>
            <a:pPr marL="1371600" lvl="2" indent="-317500" algn="l" rtl="0">
              <a:spcBef>
                <a:spcPts val="0"/>
              </a:spcBef>
              <a:spcAft>
                <a:spcPts val="0"/>
              </a:spcAft>
              <a:buSzPts val="1400"/>
              <a:buChar char="■"/>
            </a:pPr>
            <a:r>
              <a:rPr lang="en"/>
              <a:t>Optical flow (Farnback’s method) + depth map → back project to 3D scene space</a:t>
            </a:r>
            <a:endParaRPr/>
          </a:p>
          <a:p>
            <a:pPr marL="1371600" lvl="2" indent="-317500" algn="l" rtl="0">
              <a:spcBef>
                <a:spcPts val="0"/>
              </a:spcBef>
              <a:spcAft>
                <a:spcPts val="0"/>
              </a:spcAft>
              <a:buSzPts val="1400"/>
              <a:buChar char="■"/>
            </a:pPr>
            <a:r>
              <a:rPr lang="en"/>
              <a:t>Get “ground truth” corresponding points x_s at timestamp s and x_g at timestamp g</a:t>
            </a:r>
            <a:endParaRPr/>
          </a:p>
          <a:p>
            <a:pPr marL="914400" lvl="1" indent="-317500" algn="l" rtl="0">
              <a:spcBef>
                <a:spcPts val="0"/>
              </a:spcBef>
              <a:spcAft>
                <a:spcPts val="0"/>
              </a:spcAft>
              <a:buSzPts val="1400"/>
              <a:buChar char="○"/>
            </a:pPr>
            <a:r>
              <a:rPr lang="en"/>
              <a:t>Our predicted candidate point: </a:t>
            </a:r>
            <a:endParaRPr/>
          </a:p>
          <a:p>
            <a:pPr marL="914400" lvl="1" indent="-317500" algn="l" rtl="0">
              <a:spcBef>
                <a:spcPts val="0"/>
              </a:spcBef>
              <a:spcAft>
                <a:spcPts val="0"/>
              </a:spcAft>
              <a:buSzPts val="1400"/>
              <a:buChar char="○"/>
            </a:pPr>
            <a:r>
              <a:rPr lang="en"/>
              <a:t>Loss:</a:t>
            </a:r>
            <a:endParaRPr/>
          </a:p>
        </p:txBody>
      </p:sp>
      <p:pic>
        <p:nvPicPr>
          <p:cNvPr id="138" name="Google Shape;138;p24"/>
          <p:cNvPicPr preferRelativeResize="0"/>
          <p:nvPr/>
        </p:nvPicPr>
        <p:blipFill>
          <a:blip r:embed="rId3">
            <a:alphaModFix/>
          </a:blip>
          <a:stretch>
            <a:fillRect/>
          </a:stretch>
        </p:blipFill>
        <p:spPr>
          <a:xfrm>
            <a:off x="4495960" y="1480500"/>
            <a:ext cx="3927214" cy="572700"/>
          </a:xfrm>
          <a:prstGeom prst="rect">
            <a:avLst/>
          </a:prstGeom>
          <a:noFill/>
          <a:ln>
            <a:noFill/>
          </a:ln>
        </p:spPr>
      </p:pic>
      <p:pic>
        <p:nvPicPr>
          <p:cNvPr id="139" name="Google Shape;139;p24"/>
          <p:cNvPicPr preferRelativeResize="0"/>
          <p:nvPr/>
        </p:nvPicPr>
        <p:blipFill>
          <a:blip r:embed="rId4">
            <a:alphaModFix/>
          </a:blip>
          <a:stretch>
            <a:fillRect/>
          </a:stretch>
        </p:blipFill>
        <p:spPr>
          <a:xfrm>
            <a:off x="2009400" y="1818400"/>
            <a:ext cx="2004414" cy="269825"/>
          </a:xfrm>
          <a:prstGeom prst="rect">
            <a:avLst/>
          </a:prstGeom>
          <a:noFill/>
          <a:ln>
            <a:noFill/>
          </a:ln>
        </p:spPr>
      </p:pic>
      <p:pic>
        <p:nvPicPr>
          <p:cNvPr id="140" name="Google Shape;140;p24"/>
          <p:cNvPicPr preferRelativeResize="0"/>
          <p:nvPr/>
        </p:nvPicPr>
        <p:blipFill>
          <a:blip r:embed="rId5">
            <a:alphaModFix/>
          </a:blip>
          <a:stretch>
            <a:fillRect/>
          </a:stretch>
        </p:blipFill>
        <p:spPr>
          <a:xfrm>
            <a:off x="1898350" y="3611850"/>
            <a:ext cx="1623172" cy="302175"/>
          </a:xfrm>
          <a:prstGeom prst="rect">
            <a:avLst/>
          </a:prstGeom>
          <a:noFill/>
          <a:ln>
            <a:noFill/>
          </a:ln>
        </p:spPr>
      </p:pic>
      <p:pic>
        <p:nvPicPr>
          <p:cNvPr id="141" name="Google Shape;141;p24"/>
          <p:cNvPicPr preferRelativeResize="0"/>
          <p:nvPr/>
        </p:nvPicPr>
        <p:blipFill>
          <a:blip r:embed="rId6">
            <a:alphaModFix/>
          </a:blip>
          <a:stretch>
            <a:fillRect/>
          </a:stretch>
        </p:blipFill>
        <p:spPr>
          <a:xfrm>
            <a:off x="3819100" y="3351725"/>
            <a:ext cx="2173999" cy="3021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Experiments: Datasets</a:t>
            </a:r>
            <a:endParaRPr/>
          </a:p>
        </p:txBody>
      </p:sp>
      <p:sp>
        <p:nvSpPr>
          <p:cNvPr id="147" name="Google Shape;147;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Pouring</a:t>
            </a:r>
            <a:endParaRPr/>
          </a:p>
          <a:p>
            <a:pPr marL="914400" lvl="1" indent="-317500" algn="l" rtl="0">
              <a:spcBef>
                <a:spcPts val="0"/>
              </a:spcBef>
              <a:spcAft>
                <a:spcPts val="0"/>
              </a:spcAft>
              <a:buSzPts val="1400"/>
              <a:buChar char="○"/>
            </a:pPr>
            <a:r>
              <a:rPr lang="en"/>
              <a:t>Contains fluid dynamics</a:t>
            </a:r>
            <a:endParaRPr/>
          </a:p>
          <a:p>
            <a:pPr marL="457200" lvl="0" indent="-342900" algn="l" rtl="0">
              <a:spcBef>
                <a:spcPts val="0"/>
              </a:spcBef>
              <a:spcAft>
                <a:spcPts val="0"/>
              </a:spcAft>
              <a:buSzPts val="1800"/>
              <a:buChar char="●"/>
            </a:pPr>
            <a:r>
              <a:rPr lang="en"/>
              <a:t>Gibson</a:t>
            </a:r>
            <a:endParaRPr/>
          </a:p>
          <a:p>
            <a:pPr marL="914400" lvl="1" indent="-317500" algn="l" rtl="0">
              <a:spcBef>
                <a:spcPts val="0"/>
              </a:spcBef>
              <a:spcAft>
                <a:spcPts val="0"/>
              </a:spcAft>
              <a:buSzPts val="1400"/>
              <a:buChar char="○"/>
            </a:pPr>
            <a:r>
              <a:rPr lang="en"/>
              <a:t>A simulator for robotics motion</a:t>
            </a:r>
            <a:endParaRPr/>
          </a:p>
          <a:p>
            <a:pPr marL="457200" lvl="0" indent="-342900" algn="l" rtl="0">
              <a:spcBef>
                <a:spcPts val="0"/>
              </a:spcBef>
              <a:spcAft>
                <a:spcPts val="0"/>
              </a:spcAft>
              <a:buSzPts val="1800"/>
              <a:buChar char="●"/>
            </a:pPr>
            <a:r>
              <a:rPr lang="en"/>
              <a:t>Real Images</a:t>
            </a:r>
            <a:endParaRPr/>
          </a:p>
          <a:p>
            <a:pPr marL="914400" lvl="1" indent="-317500" algn="l" rtl="0">
              <a:spcBef>
                <a:spcPts val="0"/>
              </a:spcBef>
              <a:spcAft>
                <a:spcPts val="0"/>
              </a:spcAft>
              <a:buSzPts val="1400"/>
              <a:buChar char="○"/>
            </a:pPr>
            <a:r>
              <a:rPr lang="en"/>
              <a:t>Ice and Vase from [43]</a:t>
            </a:r>
            <a:endParaRPr/>
          </a:p>
          <a:p>
            <a:pPr marL="914400" lvl="1" indent="-317500" algn="l" rtl="0">
              <a:spcBef>
                <a:spcPts val="0"/>
              </a:spcBef>
              <a:spcAft>
                <a:spcPts val="0"/>
              </a:spcAft>
              <a:buSzPts val="1400"/>
              <a:buChar char="○"/>
            </a:pPr>
            <a:r>
              <a:rPr lang="en"/>
              <a:t>Monocular real world videos from [38] and [80]</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Experiments: 4D view synthesis</a:t>
            </a:r>
            <a:endParaRPr/>
          </a:p>
        </p:txBody>
      </p:sp>
      <p:sp>
        <p:nvSpPr>
          <p:cNvPr id="153" name="Google Shape;153;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4" name="Google Shape;154;p26"/>
          <p:cNvPicPr preferRelativeResize="0"/>
          <p:nvPr/>
        </p:nvPicPr>
        <p:blipFill>
          <a:blip r:embed="rId3">
            <a:alphaModFix/>
          </a:blip>
          <a:stretch>
            <a:fillRect/>
          </a:stretch>
        </p:blipFill>
        <p:spPr>
          <a:xfrm>
            <a:off x="0" y="1617769"/>
            <a:ext cx="9144003" cy="3357563"/>
          </a:xfrm>
          <a:prstGeom prst="rect">
            <a:avLst/>
          </a:prstGeom>
          <a:noFill/>
          <a:ln>
            <a:noFill/>
          </a:ln>
        </p:spPr>
      </p:pic>
      <p:pic>
        <p:nvPicPr>
          <p:cNvPr id="155" name="Google Shape;155;p26"/>
          <p:cNvPicPr preferRelativeResize="0"/>
          <p:nvPr/>
        </p:nvPicPr>
        <p:blipFill>
          <a:blip r:embed="rId4">
            <a:alphaModFix/>
          </a:blip>
          <a:stretch>
            <a:fillRect/>
          </a:stretch>
        </p:blipFill>
        <p:spPr>
          <a:xfrm>
            <a:off x="5496600" y="200625"/>
            <a:ext cx="3159275" cy="13690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Experiments: 4D view synthesis</a:t>
            </a:r>
            <a:endParaRPr/>
          </a:p>
        </p:txBody>
      </p:sp>
      <p:sp>
        <p:nvSpPr>
          <p:cNvPr id="161" name="Google Shape;161;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2" name="Google Shape;162;p27"/>
          <p:cNvPicPr preferRelativeResize="0"/>
          <p:nvPr/>
        </p:nvPicPr>
        <p:blipFill>
          <a:blip r:embed="rId3">
            <a:alphaModFix/>
          </a:blip>
          <a:stretch>
            <a:fillRect/>
          </a:stretch>
        </p:blipFill>
        <p:spPr>
          <a:xfrm>
            <a:off x="5911175" y="49050"/>
            <a:ext cx="2729774" cy="1936200"/>
          </a:xfrm>
          <a:prstGeom prst="rect">
            <a:avLst/>
          </a:prstGeom>
          <a:noFill/>
          <a:ln>
            <a:noFill/>
          </a:ln>
        </p:spPr>
      </p:pic>
      <p:pic>
        <p:nvPicPr>
          <p:cNvPr id="163" name="Google Shape;163;p27"/>
          <p:cNvPicPr preferRelativeResize="0"/>
          <p:nvPr/>
        </p:nvPicPr>
        <p:blipFill>
          <a:blip r:embed="rId4">
            <a:alphaModFix/>
          </a:blip>
          <a:stretch>
            <a:fillRect/>
          </a:stretch>
        </p:blipFill>
        <p:spPr>
          <a:xfrm>
            <a:off x="311700" y="2055324"/>
            <a:ext cx="8289075" cy="30881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Experiments: 4D view synthesis</a:t>
            </a:r>
            <a:endParaRPr/>
          </a:p>
          <a:p>
            <a:pPr marL="0" lvl="0" indent="0" algn="l" rtl="0">
              <a:spcBef>
                <a:spcPts val="0"/>
              </a:spcBef>
              <a:spcAft>
                <a:spcPts val="0"/>
              </a:spcAft>
              <a:buNone/>
            </a:pPr>
            <a:endParaRPr/>
          </a:p>
        </p:txBody>
      </p:sp>
      <p:sp>
        <p:nvSpPr>
          <p:cNvPr id="169" name="Google Shape;169;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0" name="Google Shape;170;p28"/>
          <p:cNvPicPr preferRelativeResize="0"/>
          <p:nvPr/>
        </p:nvPicPr>
        <p:blipFill>
          <a:blip r:embed="rId3">
            <a:alphaModFix/>
          </a:blip>
          <a:stretch>
            <a:fillRect/>
          </a:stretch>
        </p:blipFill>
        <p:spPr>
          <a:xfrm>
            <a:off x="0" y="1067099"/>
            <a:ext cx="9144003" cy="407640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Experiments: Video Processing</a:t>
            </a:r>
            <a:endParaRPr/>
          </a:p>
        </p:txBody>
      </p:sp>
      <p:sp>
        <p:nvSpPr>
          <p:cNvPr id="176" name="Google Shape;176;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Denoising</a:t>
            </a:r>
            <a:endParaRPr/>
          </a:p>
        </p:txBody>
      </p:sp>
      <p:pic>
        <p:nvPicPr>
          <p:cNvPr id="177" name="Google Shape;177;p29"/>
          <p:cNvPicPr preferRelativeResize="0"/>
          <p:nvPr/>
        </p:nvPicPr>
        <p:blipFill>
          <a:blip r:embed="rId3">
            <a:alphaModFix/>
          </a:blip>
          <a:stretch>
            <a:fillRect/>
          </a:stretch>
        </p:blipFill>
        <p:spPr>
          <a:xfrm>
            <a:off x="975025" y="1593950"/>
            <a:ext cx="3127226" cy="3213201"/>
          </a:xfrm>
          <a:prstGeom prst="rect">
            <a:avLst/>
          </a:prstGeom>
          <a:noFill/>
          <a:ln>
            <a:noFill/>
          </a:ln>
        </p:spPr>
      </p:pic>
      <p:pic>
        <p:nvPicPr>
          <p:cNvPr id="178" name="Google Shape;178;p29"/>
          <p:cNvPicPr preferRelativeResize="0"/>
          <p:nvPr/>
        </p:nvPicPr>
        <p:blipFill>
          <a:blip r:embed="rId4">
            <a:alphaModFix/>
          </a:blip>
          <a:stretch>
            <a:fillRect/>
          </a:stretch>
        </p:blipFill>
        <p:spPr>
          <a:xfrm>
            <a:off x="4602200" y="2140100"/>
            <a:ext cx="3939926" cy="1229075"/>
          </a:xfrm>
          <a:prstGeom prst="rect">
            <a:avLst/>
          </a:prstGeom>
          <a:noFill/>
          <a:ln>
            <a:noFill/>
          </a:ln>
        </p:spPr>
      </p:pic>
      <p:sp>
        <p:nvSpPr>
          <p:cNvPr id="179" name="Google Shape;179;p29"/>
          <p:cNvSpPr txBox="1">
            <a:spLocks noGrp="1"/>
          </p:cNvSpPr>
          <p:nvPr>
            <p:ph type="body" idx="1"/>
          </p:nvPr>
        </p:nvSpPr>
        <p:spPr>
          <a:xfrm>
            <a:off x="4638950" y="1152475"/>
            <a:ext cx="4079400" cy="627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SR</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Discussion</a:t>
            </a:r>
            <a:endParaRPr/>
          </a:p>
        </p:txBody>
      </p:sp>
      <p:sp>
        <p:nvSpPr>
          <p:cNvPr id="185" name="Google Shape;185;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Does not explicitly address the ambiguities in both 3D geometry and dynamic regions. </a:t>
            </a:r>
            <a:endParaRPr/>
          </a:p>
          <a:p>
            <a:pPr marL="914400" lvl="1" indent="-317500" algn="l" rtl="0">
              <a:spcBef>
                <a:spcPts val="0"/>
              </a:spcBef>
              <a:spcAft>
                <a:spcPts val="0"/>
              </a:spcAft>
              <a:buSzPts val="1400"/>
              <a:buChar char="○"/>
            </a:pPr>
            <a:r>
              <a:rPr lang="en"/>
              <a:t>Such ambiguity leads to difficulty in modeling complex real scenes and in preserving static backgrounds over time.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ctrTitle"/>
          </p:nvPr>
        </p:nvSpPr>
        <p:spPr>
          <a:xfrm>
            <a:off x="311700" y="1058150"/>
            <a:ext cx="8520600" cy="13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t>Non-Rigid Neural Radiance Fields:</a:t>
            </a:r>
            <a:r>
              <a:rPr lang="en" sz="2980"/>
              <a:t> </a:t>
            </a:r>
            <a:r>
              <a:rPr lang="en" sz="2680"/>
              <a:t>Reconstruction and Novel View Synthesis of a Dynamic Scene From Monocular Video</a:t>
            </a:r>
            <a:endParaRPr sz="2680"/>
          </a:p>
        </p:txBody>
      </p:sp>
      <p:sp>
        <p:nvSpPr>
          <p:cNvPr id="191" name="Google Shape;191;p31"/>
          <p:cNvSpPr txBox="1">
            <a:spLocks noGrp="1"/>
          </p:cNvSpPr>
          <p:nvPr>
            <p:ph type="subTitle" idx="1"/>
          </p:nvPr>
        </p:nvSpPr>
        <p:spPr>
          <a:xfrm>
            <a:off x="311700" y="3740600"/>
            <a:ext cx="8520600" cy="953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800"/>
              <a:t>ICCV 2021</a:t>
            </a:r>
            <a:endParaRPr sz="1300"/>
          </a:p>
        </p:txBody>
      </p:sp>
      <p:pic>
        <p:nvPicPr>
          <p:cNvPr id="192" name="Google Shape;192;p31"/>
          <p:cNvPicPr preferRelativeResize="0"/>
          <p:nvPr/>
        </p:nvPicPr>
        <p:blipFill>
          <a:blip r:embed="rId3">
            <a:alphaModFix/>
          </a:blip>
          <a:stretch>
            <a:fillRect/>
          </a:stretch>
        </p:blipFill>
        <p:spPr>
          <a:xfrm>
            <a:off x="1273728" y="2610462"/>
            <a:ext cx="6596544" cy="896012"/>
          </a:xfrm>
          <a:prstGeom prst="rect">
            <a:avLst/>
          </a:prstGeom>
          <a:noFill/>
          <a:ln>
            <a:noFill/>
          </a:ln>
        </p:spPr>
      </p:pic>
      <p:pic>
        <p:nvPicPr>
          <p:cNvPr id="193" name="Google Shape;193;p31"/>
          <p:cNvPicPr preferRelativeResize="0"/>
          <p:nvPr/>
        </p:nvPicPr>
        <p:blipFill>
          <a:blip r:embed="rId4">
            <a:alphaModFix/>
          </a:blip>
          <a:stretch>
            <a:fillRect/>
          </a:stretch>
        </p:blipFill>
        <p:spPr>
          <a:xfrm>
            <a:off x="152400" y="4411450"/>
            <a:ext cx="8839203" cy="73204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Demo</a:t>
            </a:r>
            <a:endParaRPr/>
          </a:p>
        </p:txBody>
      </p:sp>
      <p:sp>
        <p:nvSpPr>
          <p:cNvPr id="199" name="Google Shape;199;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0" name="Google Shape;200;p32" title="nonrigid_nerf.mp4">
            <a:hlinkClick r:id="rId3"/>
          </p:cNvPr>
          <p:cNvPicPr preferRelativeResize="0"/>
          <p:nvPr/>
        </p:nvPicPr>
        <p:blipFill>
          <a:blip r:embed="rId4">
            <a:alphaModFix/>
          </a:blip>
          <a:stretch>
            <a:fillRect/>
          </a:stretch>
        </p:blipFill>
        <p:spPr>
          <a:xfrm>
            <a:off x="1925175" y="1152475"/>
            <a:ext cx="4951700" cy="3713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10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scomminc.com/pp/acmsig/previd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371600"/>
            <a:ext cx="4572000" cy="3413761"/>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2"/>
          <p:cNvSpPr txBox="1">
            <a:spLocks/>
          </p:cNvSpPr>
          <p:nvPr/>
        </p:nvSpPr>
        <p:spPr>
          <a:xfrm>
            <a:off x="930830" y="400050"/>
            <a:ext cx="7370446" cy="1222771"/>
          </a:xfrm>
          <a:prstGeom prst="rect">
            <a:avLst/>
          </a:prstGeom>
        </p:spPr>
        <p:txBody>
          <a:bodyPr vert="horz" wrap="square" lIns="0" tIns="9525" rIns="0" bIns="0" rtlCol="0">
            <a:spAutoFit/>
          </a:bodyPr>
          <a:lstStyle>
            <a:lvl1pPr>
              <a:defRPr sz="2400" b="0" i="0">
                <a:solidFill>
                  <a:schemeClr val="tx1"/>
                </a:solidFill>
                <a:latin typeface="Calibri"/>
                <a:ea typeface="+mj-ea"/>
                <a:cs typeface="Calibri"/>
              </a:defRPr>
            </a:lvl1pPr>
          </a:lstStyle>
          <a:p>
            <a:pPr marL="9525">
              <a:spcBef>
                <a:spcPts val="75"/>
              </a:spcBef>
            </a:pPr>
            <a:r>
              <a:rPr lang="en-US" sz="1800" dirty="0"/>
              <a:t>Recording presentation videos</a:t>
            </a:r>
          </a:p>
          <a:p>
            <a:pPr marL="9525">
              <a:spcBef>
                <a:spcPts val="75"/>
              </a:spcBef>
            </a:pPr>
            <a:r>
              <a:rPr lang="en-US" sz="1500" dirty="0"/>
              <a:t>Start the application for slides presentations such as PowerPoint or Keynote. Open the Zoom client and sign into your account. Click New Meetings. Make sure that local recording starts automatically. If not, you can manually turn it on. Make sure your microphone is not muted and your video is started.</a:t>
            </a:r>
            <a:endParaRPr lang="en-US" spc="34" dirty="0">
              <a:latin typeface="Calibri Light"/>
              <a:cs typeface="Calibri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 NR-NeRF</a:t>
            </a:r>
            <a:endParaRPr/>
          </a:p>
        </p:txBody>
      </p:sp>
      <p:sp>
        <p:nvSpPr>
          <p:cNvPr id="206" name="Google Shape;206;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Idea: Deformed Volume = Canonical Volume ⨁ Deformation</a:t>
            </a:r>
            <a:endParaRPr/>
          </a:p>
          <a:p>
            <a:pPr marL="914400" lvl="1" indent="-317500" algn="l" rtl="0">
              <a:spcBef>
                <a:spcPts val="0"/>
              </a:spcBef>
              <a:spcAft>
                <a:spcPts val="0"/>
              </a:spcAft>
              <a:buSzPts val="1400"/>
              <a:buChar char="○"/>
            </a:pPr>
            <a:r>
              <a:rPr lang="en"/>
              <a:t>Deformation model: Ray Bending Network (an MLP): </a:t>
            </a:r>
            <a:r>
              <a:rPr lang="en" b="1">
                <a:solidFill>
                  <a:srgbClr val="FF9900"/>
                </a:solidFill>
              </a:rPr>
              <a:t>b(x, li)</a:t>
            </a:r>
            <a:endParaRPr b="1">
              <a:solidFill>
                <a:srgbClr val="FF9900"/>
              </a:solidFill>
            </a:endParaRPr>
          </a:p>
          <a:p>
            <a:pPr marL="1371600" lvl="2" indent="-317500" algn="l" rtl="0">
              <a:spcBef>
                <a:spcPts val="0"/>
              </a:spcBef>
              <a:spcAft>
                <a:spcPts val="0"/>
              </a:spcAft>
              <a:buSzPts val="1400"/>
              <a:buChar char="■"/>
            </a:pPr>
            <a:r>
              <a:rPr lang="en" b="1">
                <a:solidFill>
                  <a:srgbClr val="FF9900"/>
                </a:solidFill>
              </a:rPr>
              <a:t>li</a:t>
            </a:r>
            <a:r>
              <a:rPr lang="en" b="1"/>
              <a:t> </a:t>
            </a:r>
            <a:r>
              <a:rPr lang="en"/>
              <a:t>is the learnt latent code for each time step. </a:t>
            </a:r>
            <a:endParaRPr/>
          </a:p>
          <a:p>
            <a:pPr marL="1371600" lvl="2" indent="-317500" algn="l" rtl="0">
              <a:spcBef>
                <a:spcPts val="0"/>
              </a:spcBef>
              <a:spcAft>
                <a:spcPts val="0"/>
              </a:spcAft>
              <a:buSzPts val="1400"/>
              <a:buChar char="■"/>
            </a:pPr>
            <a:r>
              <a:rPr lang="en" b="1">
                <a:solidFill>
                  <a:srgbClr val="FF9900"/>
                </a:solidFill>
              </a:rPr>
              <a:t>b(x, li)</a:t>
            </a:r>
            <a:r>
              <a:rPr lang="en" b="1"/>
              <a:t> </a:t>
            </a:r>
            <a:r>
              <a:rPr lang="en"/>
              <a:t>outputs the offset.</a:t>
            </a:r>
            <a:endParaRPr/>
          </a:p>
          <a:p>
            <a:pPr marL="457200" lvl="0" indent="-342900" algn="l" rtl="0">
              <a:spcBef>
                <a:spcPts val="0"/>
              </a:spcBef>
              <a:spcAft>
                <a:spcPts val="0"/>
              </a:spcAft>
              <a:buSzPts val="1800"/>
              <a:buChar char="●"/>
            </a:pPr>
            <a:r>
              <a:rPr lang="en"/>
              <a:t>Assumption: Lambertian materials</a:t>
            </a:r>
            <a:endParaRPr b="1"/>
          </a:p>
          <a:p>
            <a:pPr marL="914400" lvl="1" indent="-317500" algn="l" rtl="0">
              <a:spcBef>
                <a:spcPts val="0"/>
              </a:spcBef>
              <a:spcAft>
                <a:spcPts val="0"/>
              </a:spcAft>
              <a:buSzPts val="1400"/>
              <a:buChar char="○"/>
            </a:pPr>
            <a:r>
              <a:rPr lang="en"/>
              <a:t>Original NeRF:    </a:t>
            </a:r>
            <a:r>
              <a:rPr lang="en" b="1">
                <a:solidFill>
                  <a:srgbClr val="FF9900"/>
                </a:solidFill>
              </a:rPr>
              <a:t>v(x, d)           = (c, </a:t>
            </a:r>
            <a:r>
              <a:rPr lang="en">
                <a:solidFill>
                  <a:srgbClr val="FF9900"/>
                </a:solidFill>
              </a:rPr>
              <a:t>o</a:t>
            </a:r>
            <a:r>
              <a:rPr lang="en" b="1">
                <a:solidFill>
                  <a:srgbClr val="FF9900"/>
                </a:solidFill>
              </a:rPr>
              <a:t>)</a:t>
            </a:r>
            <a:endParaRPr b="1">
              <a:solidFill>
                <a:srgbClr val="FF9900"/>
              </a:solidFill>
            </a:endParaRPr>
          </a:p>
          <a:p>
            <a:pPr marL="914400" lvl="1" indent="-317500" algn="l" rtl="0">
              <a:spcBef>
                <a:spcPts val="0"/>
              </a:spcBef>
              <a:spcAft>
                <a:spcPts val="0"/>
              </a:spcAft>
              <a:buSzPts val="1400"/>
              <a:buChar char="○"/>
            </a:pPr>
            <a:r>
              <a:rPr lang="en"/>
              <a:t>NR-NeRF:           </a:t>
            </a:r>
            <a:r>
              <a:rPr lang="en" b="1">
                <a:solidFill>
                  <a:srgbClr val="FF9900"/>
                </a:solidFill>
              </a:rPr>
              <a:t>v(x + b(x, li)) = (c, </a:t>
            </a:r>
            <a:r>
              <a:rPr lang="en">
                <a:solidFill>
                  <a:srgbClr val="FF9900"/>
                </a:solidFill>
              </a:rPr>
              <a:t>o</a:t>
            </a:r>
            <a:r>
              <a:rPr lang="en" b="1">
                <a:solidFill>
                  <a:srgbClr val="FF9900"/>
                </a:solidFill>
              </a:rPr>
              <a:t>)</a:t>
            </a:r>
            <a:r>
              <a:rPr lang="en" b="1"/>
              <a:t> </a:t>
            </a:r>
            <a:endParaRPr b="1"/>
          </a:p>
          <a:p>
            <a:pPr marL="1371600" lvl="2" indent="-317500" algn="l" rtl="0">
              <a:spcBef>
                <a:spcPts val="0"/>
              </a:spcBef>
              <a:spcAft>
                <a:spcPts val="0"/>
              </a:spcAft>
              <a:buSzPts val="1400"/>
              <a:buChar char="■"/>
            </a:pPr>
            <a:r>
              <a:rPr lang="en"/>
              <a:t>Remove the view-dependent layers in original NeRF, i.e., </a:t>
            </a:r>
            <a:r>
              <a:rPr lang="en" b="1"/>
              <a:t>c = c(x)</a:t>
            </a:r>
            <a:r>
              <a:rPr lang="en"/>
              <a:t>, instead of </a:t>
            </a:r>
            <a:r>
              <a:rPr lang="en" b="1"/>
              <a:t>c(x,d).</a:t>
            </a:r>
            <a:endParaRPr/>
          </a:p>
        </p:txBody>
      </p:sp>
      <p:pic>
        <p:nvPicPr>
          <p:cNvPr id="207" name="Google Shape;207;p33"/>
          <p:cNvPicPr preferRelativeResize="0"/>
          <p:nvPr/>
        </p:nvPicPr>
        <p:blipFill>
          <a:blip r:embed="rId3">
            <a:alphaModFix/>
          </a:blip>
          <a:stretch>
            <a:fillRect/>
          </a:stretch>
        </p:blipFill>
        <p:spPr>
          <a:xfrm>
            <a:off x="2944799" y="3347675"/>
            <a:ext cx="3466901" cy="17533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 NR-NeRF</a:t>
            </a:r>
            <a:endParaRPr/>
          </a:p>
        </p:txBody>
      </p:sp>
      <p:sp>
        <p:nvSpPr>
          <p:cNvPr id="213" name="Google Shape;213;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NR-NeRF:  </a:t>
            </a:r>
            <a:r>
              <a:rPr lang="en">
                <a:solidFill>
                  <a:srgbClr val="FF9900"/>
                </a:solidFill>
              </a:rPr>
              <a:t>v(x + b(x, li)) = (c, o)</a:t>
            </a:r>
            <a:endParaRPr>
              <a:solidFill>
                <a:srgbClr val="FF9900"/>
              </a:solidFill>
            </a:endParaRPr>
          </a:p>
          <a:p>
            <a:pPr marL="914400" lvl="1" indent="-317500" algn="l" rtl="0">
              <a:spcBef>
                <a:spcPts val="0"/>
              </a:spcBef>
              <a:spcAft>
                <a:spcPts val="0"/>
              </a:spcAft>
              <a:buSzPts val="1400"/>
              <a:buChar char="○"/>
            </a:pPr>
            <a:r>
              <a:rPr lang="en"/>
              <a:t>Canonical Volume: </a:t>
            </a:r>
            <a:r>
              <a:rPr lang="en">
                <a:solidFill>
                  <a:srgbClr val="FF9900"/>
                </a:solidFill>
              </a:rPr>
              <a:t>(</a:t>
            </a:r>
            <a:r>
              <a:rPr lang="en" b="1">
                <a:solidFill>
                  <a:srgbClr val="FF9900"/>
                </a:solidFill>
              </a:rPr>
              <a:t>c, </a:t>
            </a:r>
            <a:r>
              <a:rPr lang="en">
                <a:solidFill>
                  <a:srgbClr val="FF9900"/>
                </a:solidFill>
              </a:rPr>
              <a:t>o)</a:t>
            </a:r>
            <a:endParaRPr>
              <a:solidFill>
                <a:srgbClr val="FF9900"/>
              </a:solidFill>
            </a:endParaRPr>
          </a:p>
          <a:p>
            <a:pPr marL="1371600" lvl="2" indent="-317500" algn="l" rtl="0">
              <a:spcBef>
                <a:spcPts val="0"/>
              </a:spcBef>
              <a:spcAft>
                <a:spcPts val="0"/>
              </a:spcAft>
              <a:buClr>
                <a:srgbClr val="666666"/>
              </a:buClr>
              <a:buSzPts val="1400"/>
              <a:buChar char="■"/>
            </a:pPr>
            <a:r>
              <a:rPr lang="en"/>
              <a:t>For each frame, deform into canonical view</a:t>
            </a:r>
            <a:endParaRPr>
              <a:solidFill>
                <a:srgbClr val="FF9900"/>
              </a:solidFill>
            </a:endParaRPr>
          </a:p>
          <a:p>
            <a:pPr marL="914400" lvl="1" indent="-317500" algn="l" rtl="0">
              <a:spcBef>
                <a:spcPts val="0"/>
              </a:spcBef>
              <a:spcAft>
                <a:spcPts val="0"/>
              </a:spcAft>
              <a:buSzPts val="1400"/>
              <a:buChar char="○"/>
            </a:pPr>
            <a:r>
              <a:rPr lang="en"/>
              <a:t>Deformation Model: Ray Bending Network: </a:t>
            </a:r>
            <a:r>
              <a:rPr lang="en" b="1">
                <a:solidFill>
                  <a:srgbClr val="FF9900"/>
                </a:solidFill>
              </a:rPr>
              <a:t>b</a:t>
            </a:r>
            <a:r>
              <a:rPr lang="en">
                <a:solidFill>
                  <a:srgbClr val="FF9900"/>
                </a:solidFill>
              </a:rPr>
              <a:t>(</a:t>
            </a:r>
            <a:r>
              <a:rPr lang="en" b="1">
                <a:solidFill>
                  <a:srgbClr val="FF9900"/>
                </a:solidFill>
              </a:rPr>
              <a:t>x, li</a:t>
            </a:r>
            <a:r>
              <a:rPr lang="en">
                <a:solidFill>
                  <a:srgbClr val="FF9900"/>
                </a:solidFill>
              </a:rPr>
              <a:t>) </a:t>
            </a:r>
            <a:r>
              <a:rPr lang="en" b="1">
                <a:solidFill>
                  <a:srgbClr val="FF9900"/>
                </a:solidFill>
              </a:rPr>
              <a:t>= w</a:t>
            </a:r>
            <a:r>
              <a:rPr lang="en">
                <a:solidFill>
                  <a:srgbClr val="FF9900"/>
                </a:solidFill>
              </a:rPr>
              <a:t>(</a:t>
            </a:r>
            <a:r>
              <a:rPr lang="en" b="1">
                <a:solidFill>
                  <a:srgbClr val="FF9900"/>
                </a:solidFill>
              </a:rPr>
              <a:t>x</a:t>
            </a:r>
            <a:r>
              <a:rPr lang="en">
                <a:solidFill>
                  <a:srgbClr val="FF9900"/>
                </a:solidFill>
              </a:rPr>
              <a:t>)</a:t>
            </a:r>
            <a:r>
              <a:rPr lang="en" b="1">
                <a:solidFill>
                  <a:srgbClr val="FF9900"/>
                </a:solidFill>
              </a:rPr>
              <a:t>b′</a:t>
            </a:r>
            <a:r>
              <a:rPr lang="en">
                <a:solidFill>
                  <a:srgbClr val="FF9900"/>
                </a:solidFill>
              </a:rPr>
              <a:t>(</a:t>
            </a:r>
            <a:r>
              <a:rPr lang="en" b="1">
                <a:solidFill>
                  <a:srgbClr val="FF9900"/>
                </a:solidFill>
              </a:rPr>
              <a:t>x, li</a:t>
            </a:r>
            <a:r>
              <a:rPr lang="en">
                <a:solidFill>
                  <a:srgbClr val="FF9900"/>
                </a:solidFill>
              </a:rPr>
              <a:t>)</a:t>
            </a:r>
            <a:endParaRPr/>
          </a:p>
          <a:p>
            <a:pPr marL="914400" lvl="1" indent="-317500" algn="l" rtl="0">
              <a:spcBef>
                <a:spcPts val="0"/>
              </a:spcBef>
              <a:spcAft>
                <a:spcPts val="0"/>
              </a:spcAft>
              <a:buSzPts val="1400"/>
              <a:buChar char="○"/>
            </a:pPr>
            <a:r>
              <a:rPr lang="en" b="1"/>
              <a:t>Rigidity Network</a:t>
            </a:r>
            <a:r>
              <a:rPr lang="en"/>
              <a:t>: rigidity mask </a:t>
            </a:r>
            <a:r>
              <a:rPr lang="en" b="1">
                <a:solidFill>
                  <a:srgbClr val="FF9900"/>
                </a:solidFill>
              </a:rPr>
              <a:t>w</a:t>
            </a:r>
            <a:r>
              <a:rPr lang="en">
                <a:solidFill>
                  <a:srgbClr val="FF9900"/>
                </a:solidFill>
              </a:rPr>
              <a:t>(</a:t>
            </a:r>
            <a:r>
              <a:rPr lang="en" b="1">
                <a:solidFill>
                  <a:srgbClr val="FF9900"/>
                </a:solidFill>
              </a:rPr>
              <a:t>x</a:t>
            </a:r>
            <a:r>
              <a:rPr lang="en">
                <a:solidFill>
                  <a:srgbClr val="FF9900"/>
                </a:solidFill>
              </a:rPr>
              <a:t>) ∈ [0, 1]</a:t>
            </a:r>
            <a:endParaRPr>
              <a:solidFill>
                <a:srgbClr val="FF9900"/>
              </a:solidFill>
            </a:endParaRPr>
          </a:p>
          <a:p>
            <a:pPr marL="1371600" lvl="2" indent="-317500" algn="l" rtl="0">
              <a:spcBef>
                <a:spcPts val="0"/>
              </a:spcBef>
              <a:spcAft>
                <a:spcPts val="0"/>
              </a:spcAft>
              <a:buClr>
                <a:srgbClr val="666666"/>
              </a:buClr>
              <a:buSzPts val="1400"/>
              <a:buChar char="■"/>
            </a:pPr>
            <a:r>
              <a:rPr lang="en"/>
              <a:t>For rigid objects, prevent deformations: w(x) → 0</a:t>
            </a:r>
            <a:endParaRPr/>
          </a:p>
          <a:p>
            <a:pPr marL="1371600" lvl="2" indent="-317500" algn="l" rtl="0">
              <a:spcBef>
                <a:spcPts val="0"/>
              </a:spcBef>
              <a:spcAft>
                <a:spcPts val="0"/>
              </a:spcAft>
              <a:buClr>
                <a:srgbClr val="666666"/>
              </a:buClr>
              <a:buSzPts val="1400"/>
              <a:buChar char="■"/>
            </a:pPr>
            <a:r>
              <a:rPr lang="en"/>
              <a:t>For non-rigid objects, we want w(x) &gt; 0.</a:t>
            </a:r>
            <a:endParaRPr/>
          </a:p>
        </p:txBody>
      </p:sp>
      <p:pic>
        <p:nvPicPr>
          <p:cNvPr id="214" name="Google Shape;214;p34"/>
          <p:cNvPicPr preferRelativeResize="0"/>
          <p:nvPr/>
        </p:nvPicPr>
        <p:blipFill>
          <a:blip r:embed="rId3">
            <a:alphaModFix/>
          </a:blip>
          <a:stretch>
            <a:fillRect/>
          </a:stretch>
        </p:blipFill>
        <p:spPr>
          <a:xfrm>
            <a:off x="2009300" y="3074475"/>
            <a:ext cx="5017371" cy="20265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 NR-NeRF Losses</a:t>
            </a:r>
            <a:endParaRPr/>
          </a:p>
        </p:txBody>
      </p:sp>
      <p:sp>
        <p:nvSpPr>
          <p:cNvPr id="220" name="Google Shape;220;p35"/>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a:t>Reconstruction Loss:</a:t>
            </a:r>
            <a:endParaRPr/>
          </a:p>
          <a:p>
            <a:pPr marL="914400" lvl="1" indent="-317500" algn="l" rtl="0">
              <a:lnSpc>
                <a:spcPct val="150000"/>
              </a:lnSpc>
              <a:spcBef>
                <a:spcPts val="0"/>
              </a:spcBef>
              <a:spcAft>
                <a:spcPts val="0"/>
              </a:spcAft>
              <a:buSzPts val="1400"/>
              <a:buChar char="○"/>
            </a:pPr>
            <a:r>
              <a:rPr lang="en"/>
              <a:t>Coarse and fine networks.</a:t>
            </a:r>
            <a:endParaRPr/>
          </a:p>
          <a:p>
            <a:pPr marL="457200" lvl="0" indent="-342900" algn="l" rtl="0">
              <a:lnSpc>
                <a:spcPct val="150000"/>
              </a:lnSpc>
              <a:spcBef>
                <a:spcPts val="0"/>
              </a:spcBef>
              <a:spcAft>
                <a:spcPts val="0"/>
              </a:spcAft>
              <a:buSzPts val="1800"/>
              <a:buChar char="●"/>
            </a:pPr>
            <a:r>
              <a:rPr lang="en"/>
              <a:t>Regularization on Offsets:</a:t>
            </a:r>
            <a:endParaRPr/>
          </a:p>
          <a:p>
            <a:pPr marL="914400" lvl="1" indent="-317500" algn="l" rtl="0">
              <a:spcBef>
                <a:spcPts val="0"/>
              </a:spcBef>
              <a:spcAft>
                <a:spcPts val="0"/>
              </a:spcAft>
              <a:buSzPts val="1400"/>
              <a:buChar char="○"/>
            </a:pPr>
            <a:r>
              <a:rPr lang="en"/>
              <a:t>Motivation: Let visually unoccupied and occluded space (i.e., air) to be compressible and not hinder the optimization</a:t>
            </a:r>
            <a:endParaRPr/>
          </a:p>
          <a:p>
            <a:pPr marL="1371600" lvl="2" indent="-304800" algn="l" rtl="0">
              <a:lnSpc>
                <a:spcPct val="150000"/>
              </a:lnSpc>
              <a:spcBef>
                <a:spcPts val="0"/>
              </a:spcBef>
              <a:spcAft>
                <a:spcPts val="0"/>
              </a:spcAft>
              <a:buClr>
                <a:srgbClr val="666666"/>
              </a:buClr>
              <a:buSzPts val="1200"/>
              <a:buChar char="■"/>
            </a:pPr>
            <a:r>
              <a:rPr lang="en" sz="1200"/>
              <a:t>Weigh each point by transmittance and occupancy αj = V (j) · o( ̃r(j)).</a:t>
            </a:r>
            <a:endParaRPr sz="1200"/>
          </a:p>
          <a:p>
            <a:pPr marL="914400" lvl="1" indent="-317500" algn="l" rtl="0">
              <a:lnSpc>
                <a:spcPct val="150000"/>
              </a:lnSpc>
              <a:spcBef>
                <a:spcPts val="0"/>
              </a:spcBef>
              <a:spcAft>
                <a:spcPts val="0"/>
              </a:spcAft>
              <a:buSzPts val="1400"/>
              <a:buChar char="○"/>
            </a:pPr>
            <a:r>
              <a:rPr lang="en"/>
              <a:t>2−w( ̃r(j))</a:t>
            </a:r>
            <a:endParaRPr/>
          </a:p>
          <a:p>
            <a:pPr marL="1371600" lvl="2" indent="-304800" algn="l" rtl="0">
              <a:spcBef>
                <a:spcPts val="0"/>
              </a:spcBef>
              <a:spcAft>
                <a:spcPts val="0"/>
              </a:spcAft>
              <a:buClr>
                <a:srgbClr val="666666"/>
              </a:buClr>
              <a:buSzPts val="1200"/>
              <a:buChar char="■"/>
            </a:pPr>
            <a:r>
              <a:rPr lang="en" sz="1200"/>
              <a:t>For non-rigid objects (w → 1): → ℓ1 loss</a:t>
            </a:r>
            <a:endParaRPr sz="1200"/>
          </a:p>
          <a:p>
            <a:pPr marL="1828800" lvl="3" indent="-304800" algn="l" rtl="0">
              <a:spcBef>
                <a:spcPts val="0"/>
              </a:spcBef>
              <a:spcAft>
                <a:spcPts val="0"/>
              </a:spcAft>
              <a:buSzPts val="1200"/>
              <a:buChar char="●"/>
            </a:pPr>
            <a:r>
              <a:rPr lang="en" sz="1200"/>
              <a:t>Gradient is independent of the offset magnitude </a:t>
            </a:r>
            <a:endParaRPr sz="1200"/>
          </a:p>
          <a:p>
            <a:pPr marL="1371600" lvl="2" indent="-304800" algn="l" rtl="0">
              <a:spcBef>
                <a:spcPts val="0"/>
              </a:spcBef>
              <a:spcAft>
                <a:spcPts val="0"/>
              </a:spcAft>
              <a:buClr>
                <a:srgbClr val="666666"/>
              </a:buClr>
              <a:buSzPts val="1200"/>
              <a:buChar char="■"/>
            </a:pPr>
            <a:r>
              <a:rPr lang="en" sz="1200"/>
              <a:t>For rigid objects (w → 0): → ℓ2 loss</a:t>
            </a:r>
            <a:endParaRPr sz="1200"/>
          </a:p>
          <a:p>
            <a:pPr marL="1828800" lvl="3" indent="-304800" algn="l" rtl="0">
              <a:spcBef>
                <a:spcPts val="0"/>
              </a:spcBef>
              <a:spcAft>
                <a:spcPts val="0"/>
              </a:spcAft>
              <a:buSzPts val="1200"/>
              <a:buChar char="●"/>
            </a:pPr>
            <a:r>
              <a:rPr lang="en" sz="1200"/>
              <a:t>Offset magnitude → 0 ⟹ Gradient → 0: </a:t>
            </a:r>
            <a:endParaRPr sz="1200"/>
          </a:p>
          <a:p>
            <a:pPr marL="2286000" lvl="4" indent="-304800" algn="l" rtl="0">
              <a:spcBef>
                <a:spcPts val="0"/>
              </a:spcBef>
              <a:spcAft>
                <a:spcPts val="0"/>
              </a:spcAft>
              <a:buSzPts val="1200"/>
              <a:buChar char="○"/>
            </a:pPr>
            <a:r>
              <a:rPr lang="en" sz="1200"/>
              <a:t>Preventing noisy gradients for the tiny offsets of rigid objects.</a:t>
            </a:r>
            <a:endParaRPr sz="1200"/>
          </a:p>
        </p:txBody>
      </p:sp>
      <p:pic>
        <p:nvPicPr>
          <p:cNvPr id="221" name="Google Shape;221;p35"/>
          <p:cNvPicPr preferRelativeResize="0"/>
          <p:nvPr/>
        </p:nvPicPr>
        <p:blipFill>
          <a:blip r:embed="rId3">
            <a:alphaModFix/>
          </a:blip>
          <a:stretch>
            <a:fillRect/>
          </a:stretch>
        </p:blipFill>
        <p:spPr>
          <a:xfrm>
            <a:off x="3116800" y="1233325"/>
            <a:ext cx="4103650" cy="316100"/>
          </a:xfrm>
          <a:prstGeom prst="rect">
            <a:avLst/>
          </a:prstGeom>
          <a:noFill/>
          <a:ln>
            <a:noFill/>
          </a:ln>
        </p:spPr>
      </p:pic>
      <p:pic>
        <p:nvPicPr>
          <p:cNvPr id="222" name="Google Shape;222;p35"/>
          <p:cNvPicPr preferRelativeResize="0"/>
          <p:nvPr/>
        </p:nvPicPr>
        <p:blipFill>
          <a:blip r:embed="rId4">
            <a:alphaModFix/>
          </a:blip>
          <a:stretch>
            <a:fillRect/>
          </a:stretch>
        </p:blipFill>
        <p:spPr>
          <a:xfrm>
            <a:off x="3538100" y="1835500"/>
            <a:ext cx="4605099" cy="5204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 NR-NeRF Losses (Cont’)</a:t>
            </a:r>
            <a:endParaRPr/>
          </a:p>
        </p:txBody>
      </p:sp>
      <p:sp>
        <p:nvSpPr>
          <p:cNvPr id="228" name="Google Shape;228;p36"/>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a:t>Divergence Loss:</a:t>
            </a:r>
            <a:endParaRPr/>
          </a:p>
          <a:p>
            <a:pPr marL="914400" lvl="1" indent="-317500" algn="l" rtl="0">
              <a:lnSpc>
                <a:spcPct val="150000"/>
              </a:lnSpc>
              <a:spcBef>
                <a:spcPts val="0"/>
              </a:spcBef>
              <a:spcAft>
                <a:spcPts val="0"/>
              </a:spcAft>
              <a:buSzPts val="1400"/>
              <a:buChar char="○"/>
            </a:pPr>
            <a:r>
              <a:rPr lang="en"/>
              <a:t>Regularization of hidden areas</a:t>
            </a:r>
            <a:endParaRPr/>
          </a:p>
          <a:p>
            <a:pPr marL="914400" lvl="1" indent="-317500" algn="l" rtl="0">
              <a:lnSpc>
                <a:spcPct val="150000"/>
              </a:lnSpc>
              <a:spcBef>
                <a:spcPts val="0"/>
              </a:spcBef>
              <a:spcAft>
                <a:spcPts val="0"/>
              </a:spcAft>
              <a:buSzPts val="1400"/>
              <a:buChar char="○"/>
            </a:pPr>
            <a:r>
              <a:rPr lang="en"/>
              <a:t>Preserve the local shape after deformation as much as possible</a:t>
            </a:r>
            <a:endParaRPr/>
          </a:p>
          <a:p>
            <a:pPr marL="914400" lvl="1" indent="-317500" algn="l" rtl="0">
              <a:lnSpc>
                <a:spcPct val="200000"/>
              </a:lnSpc>
              <a:spcBef>
                <a:spcPts val="0"/>
              </a:spcBef>
              <a:spcAft>
                <a:spcPts val="0"/>
              </a:spcAft>
              <a:buSzPts val="1400"/>
              <a:buChar char="○"/>
            </a:pPr>
            <a:r>
              <a:rPr lang="en"/>
              <a:t>Regularize the absolute value of the divergence of the offsets field</a:t>
            </a:r>
            <a:endParaRPr/>
          </a:p>
          <a:p>
            <a:pPr marL="1371600" lvl="2" indent="-317500" algn="l" rtl="0">
              <a:lnSpc>
                <a:spcPct val="115000"/>
              </a:lnSpc>
              <a:spcBef>
                <a:spcPts val="0"/>
              </a:spcBef>
              <a:spcAft>
                <a:spcPts val="0"/>
              </a:spcAft>
              <a:buClr>
                <a:srgbClr val="666666"/>
              </a:buClr>
              <a:buSzPts val="1400"/>
              <a:buChar char="■"/>
            </a:pPr>
            <a:r>
              <a:rPr lang="en" sz="1200"/>
              <a:t>Divergence</a:t>
            </a:r>
            <a:r>
              <a:rPr lang="en"/>
              <a:t>:</a:t>
            </a:r>
            <a:endParaRPr/>
          </a:p>
          <a:p>
            <a:pPr marL="0" lvl="0" indent="0" algn="l" rtl="0">
              <a:lnSpc>
                <a:spcPct val="115000"/>
              </a:lnSpc>
              <a:spcBef>
                <a:spcPts val="1200"/>
              </a:spcBef>
              <a:spcAft>
                <a:spcPts val="0"/>
              </a:spcAft>
              <a:buNone/>
            </a:pPr>
            <a:endParaRPr/>
          </a:p>
          <a:p>
            <a:pPr marL="457200" lvl="0" indent="-342900" algn="l" rtl="0">
              <a:lnSpc>
                <a:spcPct val="200000"/>
              </a:lnSpc>
              <a:spcBef>
                <a:spcPts val="1200"/>
              </a:spcBef>
              <a:spcAft>
                <a:spcPts val="0"/>
              </a:spcAft>
              <a:buSzPts val="1800"/>
              <a:buChar char="●"/>
            </a:pPr>
            <a:r>
              <a:rPr lang="en"/>
              <a:t>Full Loss:</a:t>
            </a:r>
            <a:endParaRPr/>
          </a:p>
          <a:p>
            <a:pPr marL="914400" lvl="1" indent="-317500" algn="l" rtl="0">
              <a:lnSpc>
                <a:spcPct val="200000"/>
              </a:lnSpc>
              <a:spcBef>
                <a:spcPts val="0"/>
              </a:spcBef>
              <a:spcAft>
                <a:spcPts val="0"/>
              </a:spcAft>
              <a:buSzPts val="1400"/>
              <a:buChar char="○"/>
            </a:pPr>
            <a:r>
              <a:rPr lang="en"/>
              <a:t>The weights ω_rigidity, ω_offsets, and ω_offsets are scene-specific.</a:t>
            </a:r>
            <a:endParaRPr/>
          </a:p>
        </p:txBody>
      </p:sp>
      <p:pic>
        <p:nvPicPr>
          <p:cNvPr id="229" name="Google Shape;229;p36"/>
          <p:cNvPicPr preferRelativeResize="0"/>
          <p:nvPr/>
        </p:nvPicPr>
        <p:blipFill>
          <a:blip r:embed="rId3">
            <a:alphaModFix/>
          </a:blip>
          <a:stretch>
            <a:fillRect/>
          </a:stretch>
        </p:blipFill>
        <p:spPr>
          <a:xfrm>
            <a:off x="3006150" y="1067250"/>
            <a:ext cx="3955625" cy="643650"/>
          </a:xfrm>
          <a:prstGeom prst="rect">
            <a:avLst/>
          </a:prstGeom>
          <a:noFill/>
          <a:ln>
            <a:noFill/>
          </a:ln>
        </p:spPr>
      </p:pic>
      <p:pic>
        <p:nvPicPr>
          <p:cNvPr id="230" name="Google Shape;230;p36"/>
          <p:cNvPicPr preferRelativeResize="0"/>
          <p:nvPr/>
        </p:nvPicPr>
        <p:blipFill>
          <a:blip r:embed="rId4">
            <a:alphaModFix/>
          </a:blip>
          <a:stretch>
            <a:fillRect/>
          </a:stretch>
        </p:blipFill>
        <p:spPr>
          <a:xfrm>
            <a:off x="2655411" y="2621275"/>
            <a:ext cx="3833189" cy="409075"/>
          </a:xfrm>
          <a:prstGeom prst="rect">
            <a:avLst/>
          </a:prstGeom>
          <a:noFill/>
          <a:ln>
            <a:noFill/>
          </a:ln>
        </p:spPr>
      </p:pic>
      <p:pic>
        <p:nvPicPr>
          <p:cNvPr id="231" name="Google Shape;231;p36"/>
          <p:cNvPicPr preferRelativeResize="0"/>
          <p:nvPr/>
        </p:nvPicPr>
        <p:blipFill>
          <a:blip r:embed="rId5">
            <a:alphaModFix/>
          </a:blip>
          <a:stretch>
            <a:fillRect/>
          </a:stretch>
        </p:blipFill>
        <p:spPr>
          <a:xfrm>
            <a:off x="1861125" y="3508900"/>
            <a:ext cx="5100651" cy="4786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Experiments: Reconstruction &amp; Novel-view Rendering</a:t>
            </a:r>
            <a:endParaRPr/>
          </a:p>
        </p:txBody>
      </p:sp>
      <p:sp>
        <p:nvSpPr>
          <p:cNvPr id="237" name="Google Shape;237;p37"/>
          <p:cNvSpPr txBox="1">
            <a:spLocks noGrp="1"/>
          </p:cNvSpPr>
          <p:nvPr>
            <p:ph type="body" idx="1"/>
          </p:nvPr>
        </p:nvSpPr>
        <p:spPr>
          <a:xfrm>
            <a:off x="311700" y="1152475"/>
            <a:ext cx="32328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Reconstruction</a:t>
            </a:r>
            <a:endParaRPr/>
          </a:p>
          <a:p>
            <a:pPr marL="457200" lvl="0" indent="-342900" algn="l" rtl="0">
              <a:spcBef>
                <a:spcPts val="0"/>
              </a:spcBef>
              <a:spcAft>
                <a:spcPts val="0"/>
              </a:spcAft>
              <a:buSzPts val="1800"/>
              <a:buChar char="●"/>
            </a:pPr>
            <a:r>
              <a:rPr lang="en"/>
              <a:t>Novel view-point</a:t>
            </a:r>
            <a:endParaRPr/>
          </a:p>
        </p:txBody>
      </p:sp>
      <p:pic>
        <p:nvPicPr>
          <p:cNvPr id="238" name="Google Shape;238;p37"/>
          <p:cNvPicPr preferRelativeResize="0"/>
          <p:nvPr/>
        </p:nvPicPr>
        <p:blipFill>
          <a:blip r:embed="rId3">
            <a:alphaModFix/>
          </a:blip>
          <a:stretch>
            <a:fillRect/>
          </a:stretch>
        </p:blipFill>
        <p:spPr>
          <a:xfrm>
            <a:off x="870225" y="1954350"/>
            <a:ext cx="7629951" cy="301415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Experiments: Reconstruction &amp; Novel-view Rendering</a:t>
            </a:r>
            <a:endParaRPr/>
          </a:p>
        </p:txBody>
      </p:sp>
      <p:sp>
        <p:nvSpPr>
          <p:cNvPr id="244" name="Google Shape;244;p38"/>
          <p:cNvSpPr txBox="1">
            <a:spLocks noGrp="1"/>
          </p:cNvSpPr>
          <p:nvPr>
            <p:ph type="body" idx="1"/>
          </p:nvPr>
        </p:nvSpPr>
        <p:spPr>
          <a:xfrm>
            <a:off x="311700" y="1152475"/>
            <a:ext cx="32328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Reconstruction</a:t>
            </a:r>
            <a:endParaRPr/>
          </a:p>
          <a:p>
            <a:pPr marL="457200" lvl="0" indent="-342900" algn="l" rtl="0">
              <a:spcBef>
                <a:spcPts val="0"/>
              </a:spcBef>
              <a:spcAft>
                <a:spcPts val="0"/>
              </a:spcAft>
              <a:buSzPts val="1800"/>
              <a:buChar char="●"/>
            </a:pPr>
            <a:r>
              <a:rPr lang="en"/>
              <a:t>Novel view-point</a:t>
            </a:r>
            <a:endParaRPr/>
          </a:p>
          <a:p>
            <a:pPr marL="914400" lvl="1" indent="-317500" algn="l" rtl="0">
              <a:spcBef>
                <a:spcPts val="0"/>
              </a:spcBef>
              <a:spcAft>
                <a:spcPts val="0"/>
              </a:spcAft>
              <a:buSzPts val="1400"/>
              <a:buChar char="○"/>
            </a:pPr>
            <a:r>
              <a:rPr lang="en"/>
              <a:t>Fixed</a:t>
            </a:r>
            <a:endParaRPr/>
          </a:p>
          <a:p>
            <a:pPr marL="914400" lvl="1" indent="-317500" algn="l" rtl="0">
              <a:spcBef>
                <a:spcPts val="0"/>
              </a:spcBef>
              <a:spcAft>
                <a:spcPts val="0"/>
              </a:spcAft>
              <a:buSzPts val="1400"/>
              <a:buChar char="○"/>
            </a:pPr>
            <a:r>
              <a:rPr lang="en"/>
              <a:t>Moving</a:t>
            </a:r>
            <a:endParaRPr/>
          </a:p>
        </p:txBody>
      </p:sp>
      <p:pic>
        <p:nvPicPr>
          <p:cNvPr id="245" name="Google Shape;245;p38" title="nonrigid_nerf.mp4">
            <a:hlinkClick r:id="rId3"/>
          </p:cNvPr>
          <p:cNvPicPr preferRelativeResize="0"/>
          <p:nvPr/>
        </p:nvPicPr>
        <p:blipFill>
          <a:blip r:embed="rId4">
            <a:alphaModFix/>
          </a:blip>
          <a:stretch>
            <a:fillRect/>
          </a:stretch>
        </p:blipFill>
        <p:spPr>
          <a:xfrm>
            <a:off x="3616100" y="1152475"/>
            <a:ext cx="5171026" cy="3878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10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Experiments: Comparisons</a:t>
            </a:r>
            <a:endParaRPr/>
          </a:p>
        </p:txBody>
      </p:sp>
      <p:sp>
        <p:nvSpPr>
          <p:cNvPr id="251" name="Google Shape;251;p39"/>
          <p:cNvSpPr txBox="1">
            <a:spLocks noGrp="1"/>
          </p:cNvSpPr>
          <p:nvPr>
            <p:ph type="body" idx="1"/>
          </p:nvPr>
        </p:nvSpPr>
        <p:spPr>
          <a:xfrm>
            <a:off x="311700" y="1152475"/>
            <a:ext cx="33045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Reconstruction</a:t>
            </a:r>
            <a:endParaRPr/>
          </a:p>
          <a:p>
            <a:pPr marL="914400" lvl="1" indent="-317500" algn="l" rtl="0">
              <a:spcBef>
                <a:spcPts val="0"/>
              </a:spcBef>
              <a:spcAft>
                <a:spcPts val="0"/>
              </a:spcAft>
              <a:buSzPts val="1400"/>
              <a:buChar char="○"/>
            </a:pPr>
            <a:r>
              <a:rPr lang="en"/>
              <a:t>Neural volume: flickering</a:t>
            </a:r>
            <a:endParaRPr/>
          </a:p>
          <a:p>
            <a:pPr marL="914400" lvl="1" indent="-317500" algn="l" rtl="0">
              <a:spcBef>
                <a:spcPts val="0"/>
              </a:spcBef>
              <a:spcAft>
                <a:spcPts val="0"/>
              </a:spcAft>
              <a:buSzPts val="1400"/>
              <a:buChar char="○"/>
            </a:pPr>
            <a:r>
              <a:rPr lang="en"/>
              <a:t>Others all good</a:t>
            </a:r>
            <a:endParaRPr/>
          </a:p>
          <a:p>
            <a:pPr marL="457200" lvl="0" indent="-342900" algn="l" rtl="0">
              <a:spcBef>
                <a:spcPts val="0"/>
              </a:spcBef>
              <a:spcAft>
                <a:spcPts val="0"/>
              </a:spcAft>
              <a:buSzPts val="1800"/>
              <a:buChar char="●"/>
            </a:pPr>
            <a:r>
              <a:rPr lang="en"/>
              <a:t>Novel view synthesis</a:t>
            </a:r>
            <a:endParaRPr/>
          </a:p>
          <a:p>
            <a:pPr marL="914400" lvl="1" indent="-317500" algn="l" rtl="0">
              <a:spcBef>
                <a:spcPts val="0"/>
              </a:spcBef>
              <a:spcAft>
                <a:spcPts val="0"/>
              </a:spcAft>
              <a:buSzPts val="1400"/>
              <a:buChar char="○"/>
            </a:pPr>
            <a:r>
              <a:rPr lang="en"/>
              <a:t>Other methods fails to generate clear and consistent frames</a:t>
            </a:r>
            <a:endParaRPr/>
          </a:p>
        </p:txBody>
      </p:sp>
      <p:pic>
        <p:nvPicPr>
          <p:cNvPr id="252" name="Google Shape;252;p39" title="nonrigid_nerf.mp4">
            <a:hlinkClick r:id="rId3"/>
          </p:cNvPr>
          <p:cNvPicPr preferRelativeResize="0"/>
          <p:nvPr/>
        </p:nvPicPr>
        <p:blipFill>
          <a:blip r:embed="rId4">
            <a:alphaModFix/>
          </a:blip>
          <a:stretch>
            <a:fillRect/>
          </a:stretch>
        </p:blipFill>
        <p:spPr>
          <a:xfrm>
            <a:off x="3616100" y="1152475"/>
            <a:ext cx="5171026" cy="3878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10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Experiments: Visualizations</a:t>
            </a:r>
            <a:endParaRPr/>
          </a:p>
        </p:txBody>
      </p:sp>
      <p:sp>
        <p:nvSpPr>
          <p:cNvPr id="258" name="Google Shape;258;p40"/>
          <p:cNvSpPr txBox="1">
            <a:spLocks noGrp="1"/>
          </p:cNvSpPr>
          <p:nvPr>
            <p:ph type="body" idx="1"/>
          </p:nvPr>
        </p:nvSpPr>
        <p:spPr>
          <a:xfrm>
            <a:off x="311700" y="1152475"/>
            <a:ext cx="32400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Rigidity</a:t>
            </a:r>
            <a:r>
              <a:rPr lang="en" sz="1800"/>
              <a:t> sc</a:t>
            </a:r>
            <a:r>
              <a:rPr lang="en"/>
              <a:t>ore</a:t>
            </a:r>
            <a:endParaRPr/>
          </a:p>
          <a:p>
            <a:pPr marL="457200" lvl="0" indent="-342900" algn="l" rtl="0">
              <a:spcBef>
                <a:spcPts val="0"/>
              </a:spcBef>
              <a:spcAft>
                <a:spcPts val="0"/>
              </a:spcAft>
              <a:buSzPts val="1800"/>
              <a:buChar char="●"/>
            </a:pPr>
            <a:r>
              <a:rPr lang="en"/>
              <a:t>Bended rays</a:t>
            </a:r>
            <a:endParaRPr/>
          </a:p>
        </p:txBody>
      </p:sp>
      <p:pic>
        <p:nvPicPr>
          <p:cNvPr id="259" name="Google Shape;259;p40" title="nonrigid_nerf.mp4">
            <a:hlinkClick r:id="rId3"/>
          </p:cNvPr>
          <p:cNvPicPr preferRelativeResize="0"/>
          <p:nvPr/>
        </p:nvPicPr>
        <p:blipFill>
          <a:blip r:embed="rId4">
            <a:alphaModFix/>
          </a:blip>
          <a:stretch>
            <a:fillRect/>
          </a:stretch>
        </p:blipFill>
        <p:spPr>
          <a:xfrm>
            <a:off x="3616100" y="1152475"/>
            <a:ext cx="5171026" cy="3878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fade">
                                      <p:cBhvr>
                                        <p:cTn id="7" dur="10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Experiments: Ablations</a:t>
            </a:r>
            <a:endParaRPr/>
          </a:p>
        </p:txBody>
      </p:sp>
      <p:sp>
        <p:nvSpPr>
          <p:cNvPr id="265" name="Google Shape;265;p41"/>
          <p:cNvSpPr txBox="1">
            <a:spLocks noGrp="1"/>
          </p:cNvSpPr>
          <p:nvPr>
            <p:ph type="body" idx="1"/>
          </p:nvPr>
        </p:nvSpPr>
        <p:spPr>
          <a:xfrm>
            <a:off x="311700" y="1152475"/>
            <a:ext cx="32400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Regularization losses</a:t>
            </a:r>
            <a:endParaRPr/>
          </a:p>
          <a:p>
            <a:pPr marL="457200" lvl="0" indent="-342900" algn="l" rtl="0">
              <a:spcBef>
                <a:spcPts val="0"/>
              </a:spcBef>
              <a:spcAft>
                <a:spcPts val="0"/>
              </a:spcAft>
              <a:buSzPts val="1800"/>
              <a:buChar char="●"/>
            </a:pPr>
            <a:r>
              <a:rPr lang="en"/>
              <a:t>Rigidity network</a:t>
            </a:r>
            <a:endParaRPr/>
          </a:p>
        </p:txBody>
      </p:sp>
      <p:pic>
        <p:nvPicPr>
          <p:cNvPr id="266" name="Google Shape;266;p41" title="nonrigid_nerf.mp4">
            <a:hlinkClick r:id="rId3"/>
          </p:cNvPr>
          <p:cNvPicPr preferRelativeResize="0"/>
          <p:nvPr/>
        </p:nvPicPr>
        <p:blipFill>
          <a:blip r:embed="rId4">
            <a:alphaModFix/>
          </a:blip>
          <a:stretch>
            <a:fillRect/>
          </a:stretch>
        </p:blipFill>
        <p:spPr>
          <a:xfrm>
            <a:off x="3616100" y="1152475"/>
            <a:ext cx="5171026" cy="3878275"/>
          </a:xfrm>
          <a:prstGeom prst="rect">
            <a:avLst/>
          </a:prstGeom>
          <a:noFill/>
          <a:ln>
            <a:noFill/>
          </a:ln>
        </p:spPr>
      </p:pic>
      <p:pic>
        <p:nvPicPr>
          <p:cNvPr id="267" name="Google Shape;267;p41"/>
          <p:cNvPicPr preferRelativeResize="0"/>
          <p:nvPr/>
        </p:nvPicPr>
        <p:blipFill>
          <a:blip r:embed="rId5">
            <a:alphaModFix/>
          </a:blip>
          <a:stretch>
            <a:fillRect/>
          </a:stretch>
        </p:blipFill>
        <p:spPr>
          <a:xfrm>
            <a:off x="655875" y="1860275"/>
            <a:ext cx="2736549" cy="32478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10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Experiments: Editing</a:t>
            </a:r>
            <a:endParaRPr/>
          </a:p>
        </p:txBody>
      </p:sp>
      <p:sp>
        <p:nvSpPr>
          <p:cNvPr id="273" name="Google Shape;273;p42"/>
          <p:cNvSpPr txBox="1">
            <a:spLocks noGrp="1"/>
          </p:cNvSpPr>
          <p:nvPr>
            <p:ph type="body" idx="1"/>
          </p:nvPr>
        </p:nvSpPr>
        <p:spPr>
          <a:xfrm>
            <a:off x="311700" y="1152475"/>
            <a:ext cx="32400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Magnitude of Motion</a:t>
            </a:r>
            <a:endParaRPr/>
          </a:p>
          <a:p>
            <a:pPr marL="457200" lvl="0" indent="-342900" algn="l" rtl="0">
              <a:spcBef>
                <a:spcPts val="0"/>
              </a:spcBef>
              <a:spcAft>
                <a:spcPts val="0"/>
              </a:spcAft>
              <a:buSzPts val="1800"/>
              <a:buChar char="●"/>
            </a:pPr>
            <a:r>
              <a:rPr lang="en"/>
              <a:t>Foreground removal</a:t>
            </a:r>
            <a:endParaRPr/>
          </a:p>
          <a:p>
            <a:pPr marL="914400" lvl="1" indent="-317500" algn="l" rtl="0">
              <a:spcBef>
                <a:spcPts val="0"/>
              </a:spcBef>
              <a:spcAft>
                <a:spcPts val="0"/>
              </a:spcAft>
              <a:buSzPts val="1400"/>
              <a:buChar char="○"/>
            </a:pPr>
            <a:r>
              <a:rPr lang="en"/>
              <a:t>Rigidity score</a:t>
            </a:r>
            <a:endParaRPr/>
          </a:p>
          <a:p>
            <a:pPr marL="457200" lvl="0" indent="-342900" algn="l" rtl="0">
              <a:spcBef>
                <a:spcPts val="0"/>
              </a:spcBef>
              <a:spcAft>
                <a:spcPts val="0"/>
              </a:spcAft>
              <a:buSzPts val="1800"/>
              <a:buChar char="●"/>
            </a:pPr>
            <a:r>
              <a:rPr lang="en"/>
              <a:t>Forced background stabilization</a:t>
            </a:r>
            <a:endParaRPr/>
          </a:p>
        </p:txBody>
      </p:sp>
      <p:pic>
        <p:nvPicPr>
          <p:cNvPr id="274" name="Google Shape;274;p42" title="nonrigid_nerf.mp4">
            <a:hlinkClick r:id="rId3"/>
          </p:cNvPr>
          <p:cNvPicPr preferRelativeResize="0"/>
          <p:nvPr/>
        </p:nvPicPr>
        <p:blipFill>
          <a:blip r:embed="rId4">
            <a:alphaModFix/>
          </a:blip>
          <a:stretch>
            <a:fillRect/>
          </a:stretch>
        </p:blipFill>
        <p:spPr>
          <a:xfrm>
            <a:off x="3616100" y="1152475"/>
            <a:ext cx="5171026" cy="3878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10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a:spLocks/>
          </p:cNvSpPr>
          <p:nvPr/>
        </p:nvSpPr>
        <p:spPr>
          <a:xfrm>
            <a:off x="930830" y="400050"/>
            <a:ext cx="7370446" cy="991938"/>
          </a:xfrm>
          <a:prstGeom prst="rect">
            <a:avLst/>
          </a:prstGeom>
        </p:spPr>
        <p:txBody>
          <a:bodyPr vert="horz" wrap="square" lIns="0" tIns="9525" rIns="0" bIns="0" rtlCol="0">
            <a:spAutoFit/>
          </a:bodyPr>
          <a:lstStyle>
            <a:lvl1pPr>
              <a:defRPr sz="2400" b="0" i="0">
                <a:solidFill>
                  <a:schemeClr val="tx1"/>
                </a:solidFill>
                <a:latin typeface="Calibri"/>
                <a:ea typeface="+mj-ea"/>
                <a:cs typeface="Calibri"/>
              </a:defRPr>
            </a:lvl1pPr>
          </a:lstStyle>
          <a:p>
            <a:pPr marL="9525">
              <a:spcBef>
                <a:spcPts val="75"/>
              </a:spcBef>
            </a:pPr>
            <a:r>
              <a:rPr lang="en-US" sz="1800" dirty="0"/>
              <a:t>Recording presentation videos</a:t>
            </a:r>
          </a:p>
          <a:p>
            <a:pPr marL="9525">
              <a:spcBef>
                <a:spcPts val="75"/>
              </a:spcBef>
            </a:pPr>
            <a:r>
              <a:rPr lang="en-US" sz="1500" dirty="0"/>
              <a:t>Click Share Screen and select the presentation application, e.g., PowerPoint or Keynote.</a:t>
            </a:r>
            <a:br>
              <a:rPr lang="en-US" sz="1500" dirty="0"/>
            </a:br>
            <a:r>
              <a:rPr lang="en-US" sz="1500" dirty="0"/>
              <a:t>Do not share the entire desktop. Do not select Share computer sound or Optimize Screen Share for Video Clip.</a:t>
            </a:r>
            <a:endParaRPr lang="en-US" sz="1500" spc="34" dirty="0">
              <a:latin typeface="Calibri Light"/>
              <a:cs typeface="Calibri Light"/>
            </a:endParaRPr>
          </a:p>
        </p:txBody>
      </p:sp>
      <p:pic>
        <p:nvPicPr>
          <p:cNvPr id="4098" name="Picture 2" descr="https://www.scomminc.com/pp/acmsig/previd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543050"/>
            <a:ext cx="4286250" cy="28503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280" name="Google Shape;280;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free viewpoint rendering method, NR-NeRF.</a:t>
            </a:r>
            <a:endParaRPr/>
          </a:p>
          <a:p>
            <a:pPr marL="914400" lvl="1" indent="-317500" algn="l" rtl="0">
              <a:spcBef>
                <a:spcPts val="0"/>
              </a:spcBef>
              <a:spcAft>
                <a:spcPts val="0"/>
              </a:spcAft>
              <a:buSzPts val="1400"/>
              <a:buChar char="○"/>
            </a:pPr>
            <a:r>
              <a:rPr lang="en"/>
              <a:t>The spatio-temporal camera trajectory for test-time novel view synthesis can differ significantly from the trajectory of the input video.</a:t>
            </a:r>
            <a:endParaRPr/>
          </a:p>
          <a:p>
            <a:pPr marL="457200" lvl="0" indent="-342900" algn="l" rtl="0">
              <a:spcBef>
                <a:spcPts val="0"/>
              </a:spcBef>
              <a:spcAft>
                <a:spcPts val="0"/>
              </a:spcAft>
              <a:buSzPts val="1800"/>
              <a:buChar char="●"/>
            </a:pPr>
            <a:r>
              <a:rPr lang="en"/>
              <a:t>A rigidity network </a:t>
            </a:r>
            <a:endParaRPr/>
          </a:p>
          <a:p>
            <a:pPr marL="914400" lvl="1" indent="-317500" algn="l" rtl="0">
              <a:spcBef>
                <a:spcPts val="0"/>
              </a:spcBef>
              <a:spcAft>
                <a:spcPts val="0"/>
              </a:spcAft>
              <a:buSzPts val="1400"/>
              <a:buChar char="○"/>
            </a:pPr>
            <a:r>
              <a:rPr lang="en"/>
              <a:t>Can segment the scene into nonrigid foreground and rigid background</a:t>
            </a:r>
            <a:endParaRPr/>
          </a:p>
          <a:p>
            <a:pPr marL="457200" lvl="0" indent="-342900" algn="l" rtl="0">
              <a:spcBef>
                <a:spcPts val="0"/>
              </a:spcBef>
              <a:spcAft>
                <a:spcPts val="0"/>
              </a:spcAft>
              <a:buSzPts val="1800"/>
              <a:buChar char="●"/>
            </a:pPr>
            <a:r>
              <a:rPr lang="en"/>
              <a:t>Regularizers on the estimated deformations </a:t>
            </a:r>
            <a:endParaRPr/>
          </a:p>
          <a:p>
            <a:pPr marL="914400" lvl="1" indent="-317500" algn="l" rtl="0">
              <a:spcBef>
                <a:spcPts val="0"/>
              </a:spcBef>
              <a:spcAft>
                <a:spcPts val="0"/>
              </a:spcAft>
              <a:buSzPts val="1400"/>
              <a:buChar char="○"/>
            </a:pPr>
            <a:r>
              <a:rPr lang="en"/>
              <a:t>Encouraging small amount of points preserving deformations</a:t>
            </a:r>
            <a:endParaRPr/>
          </a:p>
          <a:p>
            <a:pPr marL="457200" lvl="0" indent="-342900" algn="l" rtl="0">
              <a:spcBef>
                <a:spcPts val="0"/>
              </a:spcBef>
              <a:spcAft>
                <a:spcPts val="0"/>
              </a:spcAft>
              <a:buSzPts val="1800"/>
              <a:buChar char="●"/>
            </a:pPr>
            <a:r>
              <a:rPr lang="en"/>
              <a:t>Simple scene editing</a:t>
            </a:r>
            <a:endParaRPr/>
          </a:p>
          <a:p>
            <a:pPr marL="914400" lvl="1" indent="-317500" algn="l" rtl="0">
              <a:spcBef>
                <a:spcPts val="0"/>
              </a:spcBef>
              <a:spcAft>
                <a:spcPts val="0"/>
              </a:spcAft>
              <a:buSzPts val="1400"/>
              <a:buChar char="○"/>
            </a:pPr>
            <a:r>
              <a:rPr lang="en"/>
              <a:t>Foreground removal</a:t>
            </a:r>
            <a:endParaRPr/>
          </a:p>
          <a:p>
            <a:pPr marL="914400" lvl="1" indent="-317500" algn="l" rtl="0">
              <a:spcBef>
                <a:spcPts val="0"/>
              </a:spcBef>
              <a:spcAft>
                <a:spcPts val="0"/>
              </a:spcAft>
              <a:buSzPts val="1400"/>
              <a:buChar char="○"/>
            </a:pPr>
            <a:r>
              <a:rPr lang="en"/>
              <a:t>Forced background stabilization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a:spLocks/>
          </p:cNvSpPr>
          <p:nvPr/>
        </p:nvSpPr>
        <p:spPr>
          <a:xfrm>
            <a:off x="930829" y="400050"/>
            <a:ext cx="7813121" cy="4228722"/>
          </a:xfrm>
          <a:prstGeom prst="rect">
            <a:avLst/>
          </a:prstGeom>
        </p:spPr>
        <p:txBody>
          <a:bodyPr vert="horz" wrap="square" lIns="0" tIns="9525" rIns="0" bIns="0" rtlCol="0">
            <a:spAutoFit/>
          </a:bodyPr>
          <a:lstStyle>
            <a:lvl1pPr>
              <a:defRPr sz="2400" b="0" i="0">
                <a:solidFill>
                  <a:schemeClr val="tx1"/>
                </a:solidFill>
                <a:latin typeface="Calibri"/>
                <a:ea typeface="+mj-ea"/>
                <a:cs typeface="Calibri"/>
              </a:defRPr>
            </a:lvl1pPr>
          </a:lstStyle>
          <a:p>
            <a:pPr marL="9525">
              <a:spcBef>
                <a:spcPts val="75"/>
              </a:spcBef>
            </a:pPr>
            <a:r>
              <a:rPr lang="en-US" sz="1800" dirty="0"/>
              <a:t>Recording presentation videos</a:t>
            </a:r>
          </a:p>
          <a:p>
            <a:pPr marL="9525">
              <a:spcBef>
                <a:spcPts val="75"/>
              </a:spcBef>
            </a:pPr>
            <a:endParaRPr lang="en-US" sz="1800" dirty="0"/>
          </a:p>
          <a:p>
            <a:pPr marL="9525">
              <a:spcBef>
                <a:spcPts val="75"/>
              </a:spcBef>
            </a:pPr>
            <a:endParaRPr lang="en-US" sz="1800" dirty="0"/>
          </a:p>
          <a:p>
            <a:pPr marL="9525">
              <a:spcBef>
                <a:spcPts val="75"/>
              </a:spcBef>
            </a:pPr>
            <a:r>
              <a:rPr lang="en-US" sz="1800" b="1" dirty="0"/>
              <a:t>Reminder Tips for high-quality talks</a:t>
            </a:r>
            <a:br>
              <a:rPr lang="en-US" sz="1800" dirty="0"/>
            </a:br>
            <a:r>
              <a:rPr lang="en-US" sz="1800" dirty="0"/>
              <a:t>1. Keep it simple and avoid too many technical details.</a:t>
            </a:r>
            <a:br>
              <a:rPr lang="en-US" sz="1800" dirty="0"/>
            </a:br>
            <a:r>
              <a:rPr lang="en-US" sz="1800" dirty="0"/>
              <a:t>2. Best first: start your presentation with the most important/exciting point.</a:t>
            </a:r>
            <a:br>
              <a:rPr lang="en-US" sz="1800" dirty="0"/>
            </a:br>
            <a:r>
              <a:rPr lang="en-US" sz="1800" dirty="0"/>
              <a:t>3. Use figures and examples wisely.</a:t>
            </a:r>
            <a:br>
              <a:rPr lang="en-US" sz="1800" dirty="0"/>
            </a:br>
            <a:r>
              <a:rPr lang="en-US" sz="1800" dirty="0"/>
              <a:t>4. Keep a good pace and use a timer to help.</a:t>
            </a:r>
          </a:p>
          <a:p>
            <a:pPr marL="9525">
              <a:spcBef>
                <a:spcPts val="75"/>
              </a:spcBef>
            </a:pPr>
            <a:endParaRPr lang="en-US" sz="1800" dirty="0"/>
          </a:p>
          <a:p>
            <a:pPr marL="9525">
              <a:spcBef>
                <a:spcPts val="75"/>
              </a:spcBef>
            </a:pPr>
            <a:r>
              <a:rPr lang="en-US" sz="1800" b="1" dirty="0"/>
              <a:t>Now double check:</a:t>
            </a:r>
            <a:br>
              <a:rPr lang="en-US" sz="1800" dirty="0"/>
            </a:br>
            <a:r>
              <a:rPr lang="en-US" sz="1800" dirty="0"/>
              <a:t>• </a:t>
            </a:r>
            <a:r>
              <a:rPr lang="en-US" sz="1800" b="1" dirty="0"/>
              <a:t>The video resolution is at least 720p</a:t>
            </a:r>
            <a:br>
              <a:rPr lang="en-US" sz="1800" dirty="0"/>
            </a:br>
            <a:r>
              <a:rPr lang="en-US" sz="1800" dirty="0"/>
              <a:t>• The video format is .mp4 or .m4v format, optimized for streaming; the Video Codec is H.264 and the Audio Codec is AAC+ or AAC. MPEG4 PART 10 or AVC</a:t>
            </a:r>
            <a:br>
              <a:rPr lang="en-US" sz="1800" dirty="0"/>
            </a:br>
            <a:r>
              <a:rPr lang="en-US" sz="1800" b="1" dirty="0"/>
              <a:t>• Audio and video tracks are in sync at all times</a:t>
            </a:r>
            <a:br>
              <a:rPr lang="en-US" sz="1800" dirty="0"/>
            </a:br>
            <a:r>
              <a:rPr lang="en-US" sz="1800" dirty="0"/>
              <a:t>• Included a picture-in-picture video window of the presenter throughout the video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544F4-0FC5-4514-9D49-7FC2FE8F2BBD}"/>
              </a:ext>
            </a:extLst>
          </p:cNvPr>
          <p:cNvSpPr>
            <a:spLocks noGrp="1"/>
          </p:cNvSpPr>
          <p:nvPr>
            <p:ph type="title"/>
          </p:nvPr>
        </p:nvSpPr>
        <p:spPr/>
        <p:txBody>
          <a:bodyPr>
            <a:normAutofit fontScale="90000"/>
          </a:bodyPr>
          <a:lstStyle/>
          <a:p>
            <a:r>
              <a:rPr lang="en-US" dirty="0"/>
              <a:t>Implicit Models for </a:t>
            </a:r>
            <a:r>
              <a:rPr lang="en-US"/>
              <a:t>Scene Representations</a:t>
            </a:r>
            <a:endParaRPr lang="en-HK"/>
          </a:p>
        </p:txBody>
      </p:sp>
    </p:spTree>
    <p:extLst>
      <p:ext uri="{BB962C8B-B14F-4D97-AF65-F5344CB8AC3E}">
        <p14:creationId xmlns:p14="http://schemas.microsoft.com/office/powerpoint/2010/main" val="356116265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3383</Words>
  <Application>Microsoft Office PowerPoint</Application>
  <PresentationFormat>On-screen Show (16:9)</PresentationFormat>
  <Paragraphs>443</Paragraphs>
  <Slides>70</Slides>
  <Notes>61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70</vt:i4>
      </vt:variant>
    </vt:vector>
  </HeadingPairs>
  <TitlesOfParts>
    <vt:vector size="76" baseType="lpstr">
      <vt:lpstr>Arial</vt:lpstr>
      <vt:lpstr>Calibri</vt:lpstr>
      <vt:lpstr>Calibri Light</vt:lpstr>
      <vt:lpstr>Verdana</vt:lpstr>
      <vt:lpstr>Simple Light</vt:lpstr>
      <vt:lpstr>1_Simple Light</vt:lpstr>
      <vt:lpstr> Advanced Deep Learning Architectures COMP 5214 &amp; ELEC 5680</vt:lpstr>
      <vt:lpstr>Logistics</vt:lpstr>
      <vt:lpstr>Course Project Presentation</vt:lpstr>
      <vt:lpstr>PowerPoint Presentation</vt:lpstr>
      <vt:lpstr>PowerPoint Presentation</vt:lpstr>
      <vt:lpstr>PowerPoint Presentation</vt:lpstr>
      <vt:lpstr>PowerPoint Presentation</vt:lpstr>
      <vt:lpstr>PowerPoint Presentation</vt:lpstr>
      <vt:lpstr>Implicit Models for Scene Representations</vt:lpstr>
      <vt:lpstr>DeepSDF: Learning Continuous Signed Distance Functions for Shape Representation</vt:lpstr>
      <vt:lpstr>Background</vt:lpstr>
      <vt:lpstr>Background Knowledge  Signed Distance Function (SDF) </vt:lpstr>
      <vt:lpstr>Background knowledge Marching Cubes - generating a mesh from SDF </vt:lpstr>
      <vt:lpstr>Paper Contributions </vt:lpstr>
      <vt:lpstr>Related work - Representations for 3D Shape Learning </vt:lpstr>
      <vt:lpstr>Related works - Representation Learning Technique </vt:lpstr>
      <vt:lpstr>Methodology Workthrough </vt:lpstr>
      <vt:lpstr>Methodology Workthrough </vt:lpstr>
      <vt:lpstr>Methodology Math Workthrough</vt:lpstr>
      <vt:lpstr>Methodology Math Workthrough</vt:lpstr>
      <vt:lpstr>Experiments – Comparison on benchmark characteristics  </vt:lpstr>
      <vt:lpstr>Experiments – Comparison on benchmark result  </vt:lpstr>
      <vt:lpstr>Experiments – Comparison for representing unknown shapes for various classes </vt:lpstr>
      <vt:lpstr>Experiments – Comparison for shape completion from partial range scans of unknown shapes</vt:lpstr>
      <vt:lpstr>More training details and result comparison can be found in the Supplements</vt:lpstr>
      <vt:lpstr>PIFu: Pixel-Aligned Implicit Function for High-Resolution Clothed Human Digitization</vt:lpstr>
      <vt:lpstr>Background</vt:lpstr>
      <vt:lpstr>Paper Contributions </vt:lpstr>
      <vt:lpstr>Related works - 3D Human Digitization </vt:lpstr>
      <vt:lpstr>Related works – Texture Inference </vt:lpstr>
      <vt:lpstr>Proposed Method</vt:lpstr>
      <vt:lpstr>Proposed Method</vt:lpstr>
      <vt:lpstr>Proposed Method Formulation</vt:lpstr>
      <vt:lpstr>Proposed Method Formulation</vt:lpstr>
      <vt:lpstr>Experiments – Single-View and Multi-View Comparsion</vt:lpstr>
      <vt:lpstr>Experiments – Visualization</vt:lpstr>
      <vt:lpstr>Experiments – Visualization</vt:lpstr>
      <vt:lpstr>Experiments – Effectiveness of Multi-view</vt:lpstr>
      <vt:lpstr>Thank you!  Questions?</vt:lpstr>
      <vt:lpstr>Non-Static NeRF — Representing Dynamic Scenes</vt:lpstr>
      <vt:lpstr>Recap NeRF</vt:lpstr>
      <vt:lpstr>How About Dynamic Scenes?</vt:lpstr>
      <vt:lpstr>Extending NeRF to Dynamic Scene</vt:lpstr>
      <vt:lpstr>Non-Static NeRF Papers</vt:lpstr>
      <vt:lpstr>Neural Radiance Flow for 4D View Synthesis and Video Processing</vt:lpstr>
      <vt:lpstr>Highlights</vt:lpstr>
      <vt:lpstr>Preliminary: NeRF</vt:lpstr>
      <vt:lpstr>NeRFlow: Overview</vt:lpstr>
      <vt:lpstr>NeRFlow: Framework</vt:lpstr>
      <vt:lpstr>NeRFlow: Temporally Coherent Learning</vt:lpstr>
      <vt:lpstr>NeRF: Learning from Visual Observation</vt:lpstr>
      <vt:lpstr>Experiments: Datasets</vt:lpstr>
      <vt:lpstr>Experiments: 4D view synthesis</vt:lpstr>
      <vt:lpstr>Experiments: 4D view synthesis</vt:lpstr>
      <vt:lpstr>Experiments: 4D view synthesis </vt:lpstr>
      <vt:lpstr>Experiments: Video Processing</vt:lpstr>
      <vt:lpstr>Discussion</vt:lpstr>
      <vt:lpstr>Non-Rigid Neural Radiance Fields: Reconstruction and Novel View Synthesis of a Dynamic Scene From Monocular Video</vt:lpstr>
      <vt:lpstr>Demo</vt:lpstr>
      <vt:lpstr>Method: NR-NeRF</vt:lpstr>
      <vt:lpstr>Method: NR-NeRF</vt:lpstr>
      <vt:lpstr>Method: NR-NeRF Losses</vt:lpstr>
      <vt:lpstr>Method: NR-NeRF Losses (Cont’)</vt:lpstr>
      <vt:lpstr>Experiments: Reconstruction &amp; Novel-view Rendering</vt:lpstr>
      <vt:lpstr>Experiments: Reconstruction &amp; Novel-view Rendering</vt:lpstr>
      <vt:lpstr>Experiments: Comparisons</vt:lpstr>
      <vt:lpstr>Experiments: Visualizations</vt:lpstr>
      <vt:lpstr>Experiments: Ablations</vt:lpstr>
      <vt:lpstr>Experiments: Editing</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DeepSDF: Learning Continuous Signed Distance Functions for Shape Representation</dc:title>
  <cp:lastModifiedBy>Qifeng CHEN</cp:lastModifiedBy>
  <cp:revision>7</cp:revision>
  <dcterms:modified xsi:type="dcterms:W3CDTF">2022-04-25T15:00:25Z</dcterms:modified>
</cp:coreProperties>
</file>